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5119350" cy="10439400"/>
  <p:notesSz cx="6858000" cy="9144000"/>
  <p:embeddedFontLst>
    <p:embeddedFont>
      <p:font typeface="Calibri" panose="020F0502020204030204" pitchFamily="34" charset="0"/>
      <p:regular r:id="rId33"/>
      <p:bold r:id="rId34"/>
      <p:italic r:id="rId35"/>
      <p:boldItalic r:id="rId36"/>
    </p:embeddedFont>
    <p:embeddedFont>
      <p:font typeface="Poppins" panose="00000500000000000000" pitchFamily="2" charset="0"/>
      <p:regular r:id="rId37"/>
      <p:bold r:id="rId38"/>
      <p:italic r:id="rId39"/>
      <p:boldItalic r:id="rId40"/>
    </p:embeddedFont>
    <p:embeddedFont>
      <p:font typeface="Poppins Medium" panose="000006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153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8712cda380_1_4: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8712cda380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d354d3f38b_5_152: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d354d3f38b_5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d354d3f38b_5_166: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d354d3f38b_5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d7615d8707_0_0: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d7615d87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d30eaa12b5_0_20: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d30eaa12b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d354d3f38b_5_281: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d354d3f38b_5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d354d3f38b_5_289: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d354d3f38b_5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d354d3f38b_5_297: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d354d3f38b_5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354d3f38b_5_305: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d354d3f38b_5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d30eaa12b5_0_28: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d30eaa12b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cd353b69df_1_16: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cd353b69df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d49757530a_1_0: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d49757530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712cda380_1_505: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712cda380_1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8712cda380_1_452: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8712cda380_1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8712cda380_1_491: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8712cda380_1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8712cda380_20_2: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8712cda380_2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d353b69df_1_94: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d353b69d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cd353b69df_1_124: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cd353b69df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cd353b69df_1_153: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cd353b69df_1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cd353b69df_1_183: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cd353b69df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8712cda380_1_517: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8712cda380_1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8712cda380_1_533: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8712cda380_1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d49757530a_1_11: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d49757530a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d30eaa12b5_0_75:notes"/>
          <p:cNvSpPr>
            <a:spLocks noGrp="1" noRot="1" noChangeAspect="1"/>
          </p:cNvSpPr>
          <p:nvPr>
            <p:ph type="sldImg" idx="2"/>
          </p:nvPr>
        </p:nvSpPr>
        <p:spPr>
          <a:xfrm>
            <a:off x="946150" y="685800"/>
            <a:ext cx="496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d30eaa12b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d30eaa12b5_0_0: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d30eaa12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d30eaa12b5_0_11: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d30eaa12b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30eaa12b5_1_327: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d30eaa12b5_1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d30eaa12b5_1_361: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d30eaa12b5_1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30eaa12b5_1_390: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d30eaa12b5_1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d354d3f38b_5_138:notes"/>
          <p:cNvSpPr>
            <a:spLocks noGrp="1" noRot="1" noChangeAspect="1"/>
          </p:cNvSpPr>
          <p:nvPr>
            <p:ph type="sldImg" idx="2"/>
          </p:nvPr>
        </p:nvSpPr>
        <p:spPr>
          <a:xfrm>
            <a:off x="946238" y="685800"/>
            <a:ext cx="4966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d354d3f38b_5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8"/>
        <p:cNvGrpSpPr/>
        <p:nvPr/>
      </p:nvGrpSpPr>
      <p:grpSpPr>
        <a:xfrm>
          <a:off x="0" y="0"/>
          <a:ext cx="0" cy="0"/>
          <a:chOff x="0" y="0"/>
          <a:chExt cx="0" cy="0"/>
        </a:xfrm>
      </p:grpSpPr>
      <p:sp>
        <p:nvSpPr>
          <p:cNvPr id="99" name="Google Shape;99;p11"/>
          <p:cNvSpPr txBox="1">
            <a:spLocks noGrp="1"/>
          </p:cNvSpPr>
          <p:nvPr>
            <p:ph type="title" hasCustomPrompt="1"/>
          </p:nvPr>
        </p:nvSpPr>
        <p:spPr>
          <a:xfrm>
            <a:off x="515409" y="2245153"/>
            <a:ext cx="14089200" cy="3985500"/>
          </a:xfrm>
          <a:prstGeom prst="rect">
            <a:avLst/>
          </a:prstGeom>
        </p:spPr>
        <p:txBody>
          <a:bodyPr spcFirstLastPara="1" wrap="square" lIns="162650" tIns="162650" rIns="162650" bIns="162650" anchor="b" anchorCtr="0">
            <a:noAutofit/>
          </a:bodyPr>
          <a:lstStyle>
            <a:lvl1pPr lvl="0" algn="ctr">
              <a:spcBef>
                <a:spcPts val="0"/>
              </a:spcBef>
              <a:spcAft>
                <a:spcPts val="0"/>
              </a:spcAft>
              <a:buSzPts val="21300"/>
              <a:buNone/>
              <a:defRPr sz="21300"/>
            </a:lvl1pPr>
            <a:lvl2pPr lvl="1" algn="ctr">
              <a:spcBef>
                <a:spcPts val="0"/>
              </a:spcBef>
              <a:spcAft>
                <a:spcPts val="0"/>
              </a:spcAft>
              <a:buSzPts val="21300"/>
              <a:buNone/>
              <a:defRPr sz="21300"/>
            </a:lvl2pPr>
            <a:lvl3pPr lvl="2" algn="ctr">
              <a:spcBef>
                <a:spcPts val="0"/>
              </a:spcBef>
              <a:spcAft>
                <a:spcPts val="0"/>
              </a:spcAft>
              <a:buSzPts val="21300"/>
              <a:buNone/>
              <a:defRPr sz="21300"/>
            </a:lvl3pPr>
            <a:lvl4pPr lvl="3" algn="ctr">
              <a:spcBef>
                <a:spcPts val="0"/>
              </a:spcBef>
              <a:spcAft>
                <a:spcPts val="0"/>
              </a:spcAft>
              <a:buSzPts val="21300"/>
              <a:buNone/>
              <a:defRPr sz="21300"/>
            </a:lvl4pPr>
            <a:lvl5pPr lvl="4" algn="ctr">
              <a:spcBef>
                <a:spcPts val="0"/>
              </a:spcBef>
              <a:spcAft>
                <a:spcPts val="0"/>
              </a:spcAft>
              <a:buSzPts val="21300"/>
              <a:buNone/>
              <a:defRPr sz="21300"/>
            </a:lvl5pPr>
            <a:lvl6pPr lvl="5" algn="ctr">
              <a:spcBef>
                <a:spcPts val="0"/>
              </a:spcBef>
              <a:spcAft>
                <a:spcPts val="0"/>
              </a:spcAft>
              <a:buSzPts val="21300"/>
              <a:buNone/>
              <a:defRPr sz="21300"/>
            </a:lvl6pPr>
            <a:lvl7pPr lvl="6" algn="ctr">
              <a:spcBef>
                <a:spcPts val="0"/>
              </a:spcBef>
              <a:spcAft>
                <a:spcPts val="0"/>
              </a:spcAft>
              <a:buSzPts val="21300"/>
              <a:buNone/>
              <a:defRPr sz="21300"/>
            </a:lvl7pPr>
            <a:lvl8pPr lvl="7" algn="ctr">
              <a:spcBef>
                <a:spcPts val="0"/>
              </a:spcBef>
              <a:spcAft>
                <a:spcPts val="0"/>
              </a:spcAft>
              <a:buSzPts val="21300"/>
              <a:buNone/>
              <a:defRPr sz="21300"/>
            </a:lvl8pPr>
            <a:lvl9pPr lvl="8" algn="ctr">
              <a:spcBef>
                <a:spcPts val="0"/>
              </a:spcBef>
              <a:spcAft>
                <a:spcPts val="0"/>
              </a:spcAft>
              <a:buSzPts val="21300"/>
              <a:buNone/>
              <a:defRPr sz="21300"/>
            </a:lvl9pPr>
          </a:lstStyle>
          <a:p>
            <a:r>
              <a:t>xx%</a:t>
            </a:r>
          </a:p>
        </p:txBody>
      </p:sp>
      <p:sp>
        <p:nvSpPr>
          <p:cNvPr id="100" name="Google Shape;100;p11"/>
          <p:cNvSpPr txBox="1">
            <a:spLocks noGrp="1"/>
          </p:cNvSpPr>
          <p:nvPr>
            <p:ph type="body" idx="1"/>
          </p:nvPr>
        </p:nvSpPr>
        <p:spPr>
          <a:xfrm>
            <a:off x="515409" y="6398217"/>
            <a:ext cx="14089200" cy="2640300"/>
          </a:xfrm>
          <a:prstGeom prst="rect">
            <a:avLst/>
          </a:prstGeom>
        </p:spPr>
        <p:txBody>
          <a:bodyPr spcFirstLastPara="1" wrap="square" lIns="162650" tIns="162650" rIns="162650" bIns="162650" anchor="t" anchorCtr="0">
            <a:noAutofit/>
          </a:bodyPr>
          <a:lstStyle>
            <a:lvl1pPr marL="457200" lvl="0" indent="-431800" algn="ctr">
              <a:spcBef>
                <a:spcPts val="0"/>
              </a:spcBef>
              <a:spcAft>
                <a:spcPts val="0"/>
              </a:spcAft>
              <a:buSzPts val="3200"/>
              <a:buChar char="●"/>
              <a:defRPr/>
            </a:lvl1pPr>
            <a:lvl2pPr marL="914400" lvl="1" indent="-387350" algn="ctr">
              <a:spcBef>
                <a:spcPts val="2800"/>
              </a:spcBef>
              <a:spcAft>
                <a:spcPts val="0"/>
              </a:spcAft>
              <a:buSzPts val="2500"/>
              <a:buChar char="○"/>
              <a:defRPr/>
            </a:lvl2pPr>
            <a:lvl3pPr marL="1371600" lvl="2" indent="-387350" algn="ctr">
              <a:spcBef>
                <a:spcPts val="2800"/>
              </a:spcBef>
              <a:spcAft>
                <a:spcPts val="0"/>
              </a:spcAft>
              <a:buSzPts val="2500"/>
              <a:buChar char="■"/>
              <a:defRPr/>
            </a:lvl3pPr>
            <a:lvl4pPr marL="1828800" lvl="3" indent="-387350" algn="ctr">
              <a:spcBef>
                <a:spcPts val="2800"/>
              </a:spcBef>
              <a:spcAft>
                <a:spcPts val="0"/>
              </a:spcAft>
              <a:buSzPts val="2500"/>
              <a:buChar char="●"/>
              <a:defRPr/>
            </a:lvl4pPr>
            <a:lvl5pPr marL="2286000" lvl="4" indent="-387350" algn="ctr">
              <a:spcBef>
                <a:spcPts val="2800"/>
              </a:spcBef>
              <a:spcAft>
                <a:spcPts val="0"/>
              </a:spcAft>
              <a:buSzPts val="2500"/>
              <a:buChar char="○"/>
              <a:defRPr/>
            </a:lvl5pPr>
            <a:lvl6pPr marL="2743200" lvl="5" indent="-387350" algn="ctr">
              <a:spcBef>
                <a:spcPts val="2800"/>
              </a:spcBef>
              <a:spcAft>
                <a:spcPts val="0"/>
              </a:spcAft>
              <a:buSzPts val="2500"/>
              <a:buChar char="■"/>
              <a:defRPr/>
            </a:lvl6pPr>
            <a:lvl7pPr marL="3200400" lvl="6" indent="-387350" algn="ctr">
              <a:spcBef>
                <a:spcPts val="2800"/>
              </a:spcBef>
              <a:spcAft>
                <a:spcPts val="0"/>
              </a:spcAft>
              <a:buSzPts val="2500"/>
              <a:buChar char="●"/>
              <a:defRPr/>
            </a:lvl7pPr>
            <a:lvl8pPr marL="3657600" lvl="7" indent="-387350" algn="ctr">
              <a:spcBef>
                <a:spcPts val="2800"/>
              </a:spcBef>
              <a:spcAft>
                <a:spcPts val="0"/>
              </a:spcAft>
              <a:buSzPts val="2500"/>
              <a:buChar char="○"/>
              <a:defRPr/>
            </a:lvl8pPr>
            <a:lvl9pPr marL="4114800" lvl="8" indent="-387350" algn="ctr">
              <a:spcBef>
                <a:spcPts val="2800"/>
              </a:spcBef>
              <a:spcAft>
                <a:spcPts val="2800"/>
              </a:spcAft>
              <a:buSzPts val="2500"/>
              <a:buChar char="■"/>
              <a:defRPr/>
            </a:lvl9pPr>
          </a:lstStyle>
          <a:p>
            <a:endParaRPr/>
          </a:p>
        </p:txBody>
      </p:sp>
      <p:sp>
        <p:nvSpPr>
          <p:cNvPr id="101" name="Google Shape;101;p11"/>
          <p:cNvSpPr txBox="1">
            <a:spLocks noGrp="1"/>
          </p:cNvSpPr>
          <p:nvPr>
            <p:ph type="sldNum" idx="12"/>
          </p:nvPr>
        </p:nvSpPr>
        <p:spPr>
          <a:xfrm>
            <a:off x="14009576" y="9465147"/>
            <a:ext cx="907200" cy="798900"/>
          </a:xfrm>
          <a:prstGeom prst="rect">
            <a:avLst/>
          </a:prstGeom>
        </p:spPr>
        <p:txBody>
          <a:bodyPr spcFirstLastPara="1" wrap="square" lIns="162650" tIns="162650" rIns="162650" bIns="1626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12"/>
          <p:cNvSpPr txBox="1">
            <a:spLocks noGrp="1"/>
          </p:cNvSpPr>
          <p:nvPr>
            <p:ph type="sldNum" idx="12"/>
          </p:nvPr>
        </p:nvSpPr>
        <p:spPr>
          <a:xfrm>
            <a:off x="14009576" y="9465147"/>
            <a:ext cx="907200" cy="798900"/>
          </a:xfrm>
          <a:prstGeom prst="rect">
            <a:avLst/>
          </a:prstGeom>
        </p:spPr>
        <p:txBody>
          <a:bodyPr spcFirstLastPara="1" wrap="square" lIns="162650" tIns="162650" rIns="162650" bIns="1626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tête de section 1">
  <p:cSld name="SECTION_HEADER_1">
    <p:spTree>
      <p:nvGrpSpPr>
        <p:cNvPr id="1" name="Shape 10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14009576" y="9465147"/>
            <a:ext cx="907200" cy="798900"/>
          </a:xfrm>
          <a:prstGeom prst="rect">
            <a:avLst/>
          </a:prstGeom>
        </p:spPr>
        <p:txBody>
          <a:bodyPr spcFirstLastPara="1" wrap="square" lIns="162650" tIns="162650" rIns="162650" bIns="1626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
        <p:nvSpPr>
          <p:cNvPr id="12" name="Google Shape;12;p3"/>
          <p:cNvSpPr txBox="1"/>
          <p:nvPr/>
        </p:nvSpPr>
        <p:spPr>
          <a:xfrm>
            <a:off x="621299" y="251450"/>
            <a:ext cx="3019800" cy="4992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391E5C"/>
              </a:buClr>
              <a:buSzPts val="4600"/>
              <a:buFont typeface="Arial"/>
              <a:buNone/>
            </a:pPr>
            <a:r>
              <a:rPr lang="fr" sz="2100" b="1">
                <a:solidFill>
                  <a:srgbClr val="391E5C"/>
                </a:solidFill>
                <a:latin typeface="Poppins"/>
                <a:ea typeface="Poppins"/>
                <a:cs typeface="Poppins"/>
                <a:sym typeface="Poppins"/>
              </a:rPr>
              <a:t>The essentials </a:t>
            </a:r>
            <a:endParaRPr sz="2100" b="0" i="0" u="none" strike="noStrike" cap="none">
              <a:solidFill>
                <a:srgbClr val="000000"/>
              </a:solidFill>
              <a:latin typeface="Arial"/>
              <a:ea typeface="Arial"/>
              <a:cs typeface="Arial"/>
              <a:sym typeface="Arial"/>
            </a:endParaRPr>
          </a:p>
        </p:txBody>
      </p:sp>
      <p:sp>
        <p:nvSpPr>
          <p:cNvPr id="13" name="Google Shape;13;p3"/>
          <p:cNvSpPr/>
          <p:nvPr/>
        </p:nvSpPr>
        <p:spPr>
          <a:xfrm>
            <a:off x="714425" y="1553575"/>
            <a:ext cx="8133900" cy="808800"/>
          </a:xfrm>
          <a:prstGeom prst="rect">
            <a:avLst/>
          </a:prstGeom>
          <a:solidFill>
            <a:srgbClr val="FFFFFF"/>
          </a:solidFill>
          <a:ln w="12700" cap="flat" cmpd="sng">
            <a:solidFill>
              <a:srgbClr val="F5D287"/>
            </a:solidFill>
            <a:prstDash val="solid"/>
            <a:miter lim="800000"/>
            <a:headEnd type="none" w="sm" len="sm"/>
            <a:tailEnd type="none" w="sm" len="sm"/>
          </a:ln>
        </p:spPr>
        <p:txBody>
          <a:bodyPr spcFirstLastPara="1" wrap="square" lIns="162650" tIns="81300" rIns="162650" bIns="813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1800" b="0" i="0" u="none" strike="noStrike" cap="none">
              <a:solidFill>
                <a:srgbClr val="FFFFFF"/>
              </a:solidFill>
              <a:latin typeface="Calibri"/>
              <a:ea typeface="Calibri"/>
              <a:cs typeface="Calibri"/>
              <a:sym typeface="Calibri"/>
            </a:endParaRPr>
          </a:p>
        </p:txBody>
      </p:sp>
      <p:sp>
        <p:nvSpPr>
          <p:cNvPr id="14" name="Google Shape;14;p3"/>
          <p:cNvSpPr txBox="1"/>
          <p:nvPr/>
        </p:nvSpPr>
        <p:spPr>
          <a:xfrm>
            <a:off x="621325" y="923225"/>
            <a:ext cx="4566300" cy="3738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5C507B"/>
              </a:buClr>
              <a:buSzPts val="2100"/>
              <a:buFont typeface="Arial"/>
              <a:buNone/>
            </a:pPr>
            <a:r>
              <a:rPr lang="fr" sz="1800">
                <a:solidFill>
                  <a:srgbClr val="5C507B"/>
                </a:solidFill>
                <a:latin typeface="Poppins Medium"/>
                <a:ea typeface="Poppins Medium"/>
                <a:cs typeface="Poppins Medium"/>
                <a:sym typeface="Poppins Medium"/>
              </a:rPr>
              <a:t>What’s the </a:t>
            </a:r>
            <a:r>
              <a:rPr lang="fr" sz="1800" b="1">
                <a:solidFill>
                  <a:srgbClr val="5C507B"/>
                </a:solidFill>
                <a:latin typeface="Poppins"/>
                <a:ea typeface="Poppins"/>
                <a:cs typeface="Poppins"/>
                <a:sym typeface="Poppins"/>
              </a:rPr>
              <a:t>name of your p</a:t>
            </a:r>
            <a:r>
              <a:rPr lang="fr" sz="1800" b="1" i="0" u="none" strike="noStrike" cap="none">
                <a:solidFill>
                  <a:srgbClr val="5C507B"/>
                </a:solidFill>
                <a:latin typeface="Poppins"/>
                <a:ea typeface="Poppins"/>
                <a:cs typeface="Poppins"/>
                <a:sym typeface="Poppins"/>
              </a:rPr>
              <a:t>roject</a:t>
            </a:r>
            <a:r>
              <a:rPr lang="fr" sz="1800">
                <a:solidFill>
                  <a:srgbClr val="5C507B"/>
                </a:solidFill>
                <a:latin typeface="Poppins Medium"/>
                <a:ea typeface="Poppins Medium"/>
                <a:cs typeface="Poppins Medium"/>
                <a:sym typeface="Poppins Medium"/>
              </a:rPr>
              <a:t>?</a:t>
            </a:r>
            <a:endParaRPr sz="1800" b="0" i="0" u="none" strike="noStrike" cap="none">
              <a:solidFill>
                <a:srgbClr val="000000"/>
              </a:solidFill>
              <a:latin typeface="Arial"/>
              <a:ea typeface="Arial"/>
              <a:cs typeface="Arial"/>
              <a:sym typeface="Arial"/>
            </a:endParaRPr>
          </a:p>
        </p:txBody>
      </p:sp>
      <p:sp>
        <p:nvSpPr>
          <p:cNvPr id="15" name="Google Shape;15;p3"/>
          <p:cNvSpPr/>
          <p:nvPr/>
        </p:nvSpPr>
        <p:spPr>
          <a:xfrm>
            <a:off x="714425" y="3358969"/>
            <a:ext cx="8133900" cy="1322400"/>
          </a:xfrm>
          <a:prstGeom prst="rect">
            <a:avLst/>
          </a:prstGeom>
          <a:solidFill>
            <a:srgbClr val="FFFFFF"/>
          </a:solidFill>
          <a:ln w="12700" cap="flat" cmpd="sng">
            <a:solidFill>
              <a:srgbClr val="F5D287"/>
            </a:solidFill>
            <a:prstDash val="solid"/>
            <a:miter lim="800000"/>
            <a:headEnd type="none" w="sm" len="sm"/>
            <a:tailEnd type="none" w="sm" len="sm"/>
          </a:ln>
        </p:spPr>
        <p:txBody>
          <a:bodyPr spcFirstLastPara="1" wrap="square" lIns="162650" tIns="81300" rIns="162650" bIns="813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Calibri"/>
              <a:ea typeface="Calibri"/>
              <a:cs typeface="Calibri"/>
              <a:sym typeface="Calibri"/>
            </a:endParaRPr>
          </a:p>
        </p:txBody>
      </p:sp>
      <p:sp>
        <p:nvSpPr>
          <p:cNvPr id="16" name="Google Shape;16;p3"/>
          <p:cNvSpPr txBox="1"/>
          <p:nvPr/>
        </p:nvSpPr>
        <p:spPr>
          <a:xfrm>
            <a:off x="621329" y="2870939"/>
            <a:ext cx="4831200" cy="5382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5C507B"/>
              </a:buClr>
              <a:buSzPts val="2100"/>
              <a:buFont typeface="Arial"/>
              <a:buNone/>
            </a:pPr>
            <a:r>
              <a:rPr lang="fr" sz="1800" b="0" i="0" u="none" strike="noStrike" cap="none">
                <a:solidFill>
                  <a:srgbClr val="5C507B"/>
                </a:solidFill>
                <a:latin typeface="Poppins Medium"/>
                <a:ea typeface="Poppins Medium"/>
                <a:cs typeface="Poppins Medium"/>
                <a:sym typeface="Poppins Medium"/>
              </a:rPr>
              <a:t>What is your </a:t>
            </a:r>
            <a:r>
              <a:rPr lang="fr" sz="1800" b="1" i="0" u="none" strike="noStrike" cap="none">
                <a:solidFill>
                  <a:srgbClr val="5C507B"/>
                </a:solidFill>
                <a:latin typeface="Poppins Medium"/>
                <a:ea typeface="Poppins Medium"/>
                <a:cs typeface="Poppins Medium"/>
                <a:sym typeface="Poppins Medium"/>
              </a:rPr>
              <a:t>design challenge</a:t>
            </a:r>
            <a:r>
              <a:rPr lang="fr" sz="1800" b="0" i="0" u="none" strike="noStrike" cap="none">
                <a:solidFill>
                  <a:srgbClr val="5C507B"/>
                </a:solidFill>
                <a:latin typeface="Poppins Medium"/>
                <a:ea typeface="Poppins Medium"/>
                <a:cs typeface="Poppins Medium"/>
                <a:sym typeface="Poppins Medium"/>
              </a:rPr>
              <a:t>?</a:t>
            </a:r>
            <a:endParaRPr sz="1800" b="0" i="0" u="none" strike="noStrike" cap="none">
              <a:solidFill>
                <a:srgbClr val="5C507B"/>
              </a:solidFill>
              <a:latin typeface="Poppins Medium"/>
              <a:ea typeface="Poppins Medium"/>
              <a:cs typeface="Poppins Medium"/>
              <a:sym typeface="Poppins Medium"/>
            </a:endParaRPr>
          </a:p>
        </p:txBody>
      </p:sp>
      <p:sp>
        <p:nvSpPr>
          <p:cNvPr id="17" name="Google Shape;17;p3"/>
          <p:cNvSpPr txBox="1"/>
          <p:nvPr/>
        </p:nvSpPr>
        <p:spPr>
          <a:xfrm>
            <a:off x="871100" y="4860802"/>
            <a:ext cx="7938600" cy="5382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None/>
            </a:pPr>
            <a:r>
              <a:rPr lang="fr" sz="1600" b="1" i="0" u="none" strike="noStrike" cap="none">
                <a:solidFill>
                  <a:srgbClr val="391E5C"/>
                </a:solidFill>
                <a:latin typeface="Calibri"/>
                <a:ea typeface="Calibri"/>
                <a:cs typeface="Calibri"/>
                <a:sym typeface="Calibri"/>
              </a:rPr>
              <a:t>Tip</a:t>
            </a:r>
            <a:r>
              <a:rPr lang="fr" sz="1600" b="0" i="0" u="none" strike="noStrike" cap="none">
                <a:solidFill>
                  <a:srgbClr val="391E5C"/>
                </a:solidFill>
                <a:latin typeface="Calibri"/>
                <a:ea typeface="Calibri"/>
                <a:cs typeface="Calibri"/>
                <a:sym typeface="Calibri"/>
              </a:rPr>
              <a:t>:</a:t>
            </a:r>
            <a:r>
              <a:rPr lang="fr" sz="1600" b="0" i="0" u="none" strike="noStrike" cap="none">
                <a:solidFill>
                  <a:srgbClr val="7F7F7F"/>
                </a:solidFill>
                <a:latin typeface="Calibri"/>
                <a:ea typeface="Calibri"/>
                <a:cs typeface="Calibri"/>
                <a:sym typeface="Calibri"/>
              </a:rPr>
              <a:t> </a:t>
            </a:r>
            <a:r>
              <a:rPr lang="fr" sz="1600">
                <a:solidFill>
                  <a:srgbClr val="7F7F7F"/>
                </a:solidFill>
                <a:latin typeface="Calibri"/>
                <a:ea typeface="Calibri"/>
                <a:cs typeface="Calibri"/>
                <a:sym typeface="Calibri"/>
              </a:rPr>
              <a:t>k</a:t>
            </a:r>
            <a:r>
              <a:rPr lang="fr" sz="1600" b="0" i="0" u="none" strike="noStrike" cap="none">
                <a:solidFill>
                  <a:srgbClr val="7F7F7F"/>
                </a:solidFill>
                <a:latin typeface="Calibri"/>
                <a:ea typeface="Calibri"/>
                <a:cs typeface="Calibri"/>
                <a:sym typeface="Calibri"/>
              </a:rPr>
              <a:t>eep the challenge both simple and positive. Be broad enough to allow you to discover areas of unexpected potential and narrow enough to make the subject manageable.</a:t>
            </a:r>
            <a:endParaRPr sz="1600"/>
          </a:p>
        </p:txBody>
      </p:sp>
      <p:pic>
        <p:nvPicPr>
          <p:cNvPr id="18" name="Google Shape;18;p3"/>
          <p:cNvPicPr preferRelativeResize="0"/>
          <p:nvPr/>
        </p:nvPicPr>
        <p:blipFill rotWithShape="1">
          <a:blip r:embed="rId2">
            <a:alphaModFix/>
          </a:blip>
          <a:srcRect/>
          <a:stretch/>
        </p:blipFill>
        <p:spPr>
          <a:xfrm>
            <a:off x="753177" y="4969483"/>
            <a:ext cx="214960" cy="214960"/>
          </a:xfrm>
          <a:prstGeom prst="rect">
            <a:avLst/>
          </a:prstGeom>
          <a:noFill/>
          <a:ln>
            <a:noFill/>
          </a:ln>
        </p:spPr>
      </p:pic>
      <p:sp>
        <p:nvSpPr>
          <p:cNvPr id="19" name="Google Shape;19;p3"/>
          <p:cNvSpPr txBox="1"/>
          <p:nvPr/>
        </p:nvSpPr>
        <p:spPr>
          <a:xfrm>
            <a:off x="9220000" y="750650"/>
            <a:ext cx="5635200" cy="8982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5C507B"/>
              </a:buClr>
              <a:buSzPts val="2100"/>
              <a:buFont typeface="Arial"/>
              <a:buNone/>
            </a:pPr>
            <a:r>
              <a:rPr lang="fr" sz="1800">
                <a:solidFill>
                  <a:srgbClr val="5C507B"/>
                </a:solidFill>
                <a:latin typeface="Poppins Medium"/>
                <a:ea typeface="Poppins Medium"/>
                <a:cs typeface="Poppins Medium"/>
                <a:sym typeface="Poppins Medium"/>
              </a:rPr>
              <a:t>What </a:t>
            </a:r>
            <a:r>
              <a:rPr lang="fr" sz="1800" b="1">
                <a:solidFill>
                  <a:srgbClr val="5C507B"/>
                </a:solidFill>
                <a:latin typeface="Poppins"/>
                <a:ea typeface="Poppins"/>
                <a:cs typeface="Poppins"/>
                <a:sym typeface="Poppins"/>
              </a:rPr>
              <a:t>goal</a:t>
            </a:r>
            <a:r>
              <a:rPr lang="fr" sz="1800">
                <a:solidFill>
                  <a:srgbClr val="5C507B"/>
                </a:solidFill>
                <a:latin typeface="Poppins Medium"/>
                <a:ea typeface="Poppins Medium"/>
                <a:cs typeface="Poppins Medium"/>
                <a:sym typeface="Poppins Medium"/>
              </a:rPr>
              <a:t> would you like to achieve at the end of this project? </a:t>
            </a:r>
            <a:endParaRPr sz="1800" b="1" i="0" u="none" strike="noStrike" cap="none">
              <a:solidFill>
                <a:srgbClr val="391E5C"/>
              </a:solidFill>
              <a:latin typeface="Calibri"/>
              <a:ea typeface="Calibri"/>
              <a:cs typeface="Calibri"/>
              <a:sym typeface="Calibri"/>
            </a:endParaRPr>
          </a:p>
        </p:txBody>
      </p:sp>
      <p:sp>
        <p:nvSpPr>
          <p:cNvPr id="20" name="Google Shape;20;p3"/>
          <p:cNvSpPr txBox="1"/>
          <p:nvPr/>
        </p:nvSpPr>
        <p:spPr>
          <a:xfrm>
            <a:off x="9220000" y="1449898"/>
            <a:ext cx="5793900" cy="898200"/>
          </a:xfrm>
          <a:prstGeom prst="rect">
            <a:avLst/>
          </a:prstGeom>
          <a:noFill/>
          <a:ln>
            <a:noFill/>
          </a:ln>
        </p:spPr>
        <p:txBody>
          <a:bodyPr spcFirstLastPara="1" wrap="square" lIns="162650" tIns="81300" rIns="162650" bIns="81300" anchor="t" anchorCtr="0">
            <a:noAutofit/>
          </a:bodyPr>
          <a:lstStyle/>
          <a:p>
            <a:pPr marL="0" marR="0" lvl="0" indent="0" algn="l" rtl="0">
              <a:lnSpc>
                <a:spcPct val="115000"/>
              </a:lnSpc>
              <a:spcBef>
                <a:spcPts val="0"/>
              </a:spcBef>
              <a:spcAft>
                <a:spcPts val="0"/>
              </a:spcAft>
              <a:buNone/>
            </a:pPr>
            <a:r>
              <a:rPr lang="fr" sz="1600" b="0" i="0" u="none" strike="noStrike" cap="none">
                <a:solidFill>
                  <a:srgbClr val="595959"/>
                </a:solidFill>
                <a:latin typeface="Calibri"/>
                <a:ea typeface="Calibri"/>
                <a:cs typeface="Calibri"/>
                <a:sym typeface="Calibri"/>
              </a:rPr>
              <a:t>Write down your primary </a:t>
            </a:r>
            <a:r>
              <a:rPr lang="fr" sz="1600" b="1" i="0" u="none" strike="noStrike" cap="none">
                <a:solidFill>
                  <a:srgbClr val="595959"/>
                </a:solidFill>
                <a:latin typeface="Calibri"/>
                <a:ea typeface="Calibri"/>
                <a:cs typeface="Calibri"/>
                <a:sym typeface="Calibri"/>
              </a:rPr>
              <a:t>intent of the project</a:t>
            </a:r>
            <a:r>
              <a:rPr lang="fr" sz="1600" b="0" i="0" u="none" strike="noStrike" cap="none">
                <a:solidFill>
                  <a:srgbClr val="595959"/>
                </a:solidFill>
                <a:latin typeface="Calibri"/>
                <a:ea typeface="Calibri"/>
                <a:cs typeface="Calibri"/>
                <a:sym typeface="Calibri"/>
              </a:rPr>
              <a:t>, including </a:t>
            </a:r>
            <a:r>
              <a:rPr lang="fr" sz="1600">
                <a:solidFill>
                  <a:srgbClr val="595959"/>
                </a:solidFill>
                <a:latin typeface="Calibri"/>
                <a:ea typeface="Calibri"/>
                <a:cs typeface="Calibri"/>
                <a:sym typeface="Calibri"/>
              </a:rPr>
              <a:t>the </a:t>
            </a:r>
            <a:r>
              <a:rPr lang="fr" sz="1600" b="0" i="0" u="none" strike="noStrike" cap="none">
                <a:solidFill>
                  <a:srgbClr val="595959"/>
                </a:solidFill>
                <a:latin typeface="Calibri"/>
                <a:ea typeface="Calibri"/>
                <a:cs typeface="Calibri"/>
                <a:sym typeface="Calibri"/>
              </a:rPr>
              <a:t>benefit </a:t>
            </a:r>
            <a:r>
              <a:rPr lang="fr" sz="1600">
                <a:solidFill>
                  <a:srgbClr val="595959"/>
                </a:solidFill>
                <a:latin typeface="Calibri"/>
                <a:ea typeface="Calibri"/>
                <a:cs typeface="Calibri"/>
                <a:sym typeface="Calibri"/>
              </a:rPr>
              <a:t>the people you’re designing for</a:t>
            </a:r>
            <a:r>
              <a:rPr lang="fr" sz="1600" b="0" i="0" u="none" strike="noStrike" cap="none">
                <a:solidFill>
                  <a:srgbClr val="595959"/>
                </a:solidFill>
                <a:latin typeface="Calibri"/>
                <a:ea typeface="Calibri"/>
                <a:cs typeface="Calibri"/>
                <a:sym typeface="Calibri"/>
              </a:rPr>
              <a:t> will gain after the project is completed. </a:t>
            </a:r>
            <a:endParaRPr sz="1600" b="0" i="0" u="none" strike="noStrike" cap="none">
              <a:solidFill>
                <a:srgbClr val="595959"/>
              </a:solidFill>
              <a:latin typeface="Calibri"/>
              <a:ea typeface="Calibri"/>
              <a:cs typeface="Calibri"/>
              <a:sym typeface="Calibri"/>
            </a:endParaRPr>
          </a:p>
        </p:txBody>
      </p:sp>
      <p:sp>
        <p:nvSpPr>
          <p:cNvPr id="21" name="Google Shape;21;p3"/>
          <p:cNvSpPr/>
          <p:nvPr/>
        </p:nvSpPr>
        <p:spPr>
          <a:xfrm>
            <a:off x="9378700" y="2721550"/>
            <a:ext cx="5476500" cy="7272600"/>
          </a:xfrm>
          <a:prstGeom prst="rect">
            <a:avLst/>
          </a:prstGeom>
          <a:solidFill>
            <a:srgbClr val="FFFFFF"/>
          </a:solidFill>
          <a:ln w="12700" cap="flat" cmpd="sng">
            <a:solidFill>
              <a:srgbClr val="F5D287"/>
            </a:solidFill>
            <a:prstDash val="solid"/>
            <a:miter lim="800000"/>
            <a:headEnd type="none" w="sm" len="sm"/>
            <a:tailEnd type="none" w="sm" len="sm"/>
          </a:ln>
        </p:spPr>
        <p:txBody>
          <a:bodyPr spcFirstLastPara="1" wrap="square" lIns="162650" tIns="81300" rIns="162650" bIns="813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Calibri"/>
              <a:ea typeface="Calibri"/>
              <a:cs typeface="Calibri"/>
              <a:sym typeface="Calibri"/>
            </a:endParaRPr>
          </a:p>
        </p:txBody>
      </p:sp>
      <p:pic>
        <p:nvPicPr>
          <p:cNvPr id="22" name="Google Shape;22;p3"/>
          <p:cNvPicPr preferRelativeResize="0"/>
          <p:nvPr/>
        </p:nvPicPr>
        <p:blipFill>
          <a:blip r:embed="rId3">
            <a:alphaModFix/>
          </a:blip>
          <a:stretch>
            <a:fillRect/>
          </a:stretch>
        </p:blipFill>
        <p:spPr>
          <a:xfrm>
            <a:off x="0" y="0"/>
            <a:ext cx="539900" cy="10440005"/>
          </a:xfrm>
          <a:prstGeom prst="rect">
            <a:avLst/>
          </a:prstGeom>
          <a:noFill/>
          <a:ln>
            <a:noFill/>
          </a:ln>
        </p:spPr>
      </p:pic>
      <p:sp>
        <p:nvSpPr>
          <p:cNvPr id="23" name="Google Shape;23;p3"/>
          <p:cNvSpPr txBox="1"/>
          <p:nvPr/>
        </p:nvSpPr>
        <p:spPr>
          <a:xfrm>
            <a:off x="1287982" y="7307250"/>
            <a:ext cx="2027400" cy="4914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595959"/>
              </a:buClr>
              <a:buSzPts val="2000"/>
              <a:buFont typeface="Arial"/>
              <a:buNone/>
            </a:pPr>
            <a:r>
              <a:rPr lang="fr" sz="1800" b="0" i="0" u="none" strike="noStrike" cap="none">
                <a:solidFill>
                  <a:srgbClr val="595959"/>
                </a:solidFill>
                <a:latin typeface="Calibri"/>
                <a:ea typeface="Calibri"/>
                <a:cs typeface="Calibri"/>
                <a:sym typeface="Calibri"/>
              </a:rPr>
              <a:t>In </a:t>
            </a:r>
            <a:r>
              <a:rPr lang="fr" sz="1800">
                <a:solidFill>
                  <a:srgbClr val="595959"/>
                </a:solidFill>
                <a:latin typeface="Calibri"/>
                <a:ea typeface="Calibri"/>
                <a:cs typeface="Calibri"/>
                <a:sym typeface="Calibri"/>
              </a:rPr>
              <a:t>less than a</a:t>
            </a:r>
            <a:r>
              <a:rPr lang="fr" sz="1800" b="0" i="0" u="none" strike="noStrike" cap="none">
                <a:solidFill>
                  <a:srgbClr val="595959"/>
                </a:solidFill>
                <a:latin typeface="Calibri"/>
                <a:ea typeface="Calibri"/>
                <a:cs typeface="Calibri"/>
                <a:sym typeface="Calibri"/>
              </a:rPr>
              <a:t> day</a:t>
            </a:r>
            <a:endParaRPr sz="1800" b="0" i="0" u="none" strike="noStrike" cap="none">
              <a:solidFill>
                <a:srgbClr val="595959"/>
              </a:solidFill>
              <a:latin typeface="Calibri"/>
              <a:ea typeface="Calibri"/>
              <a:cs typeface="Calibri"/>
              <a:sym typeface="Calibri"/>
            </a:endParaRPr>
          </a:p>
        </p:txBody>
      </p:sp>
      <p:sp>
        <p:nvSpPr>
          <p:cNvPr id="24" name="Google Shape;24;p3"/>
          <p:cNvSpPr txBox="1"/>
          <p:nvPr/>
        </p:nvSpPr>
        <p:spPr>
          <a:xfrm>
            <a:off x="5031688" y="7307250"/>
            <a:ext cx="2700600" cy="4914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595959"/>
              </a:buClr>
              <a:buSzPts val="2000"/>
              <a:buFont typeface="Arial"/>
              <a:buNone/>
            </a:pPr>
            <a:r>
              <a:rPr lang="fr" sz="1800" b="0" i="0" u="none" strike="noStrike" cap="none">
                <a:solidFill>
                  <a:srgbClr val="595959"/>
                </a:solidFill>
                <a:latin typeface="Calibri"/>
                <a:ea typeface="Calibri"/>
                <a:cs typeface="Calibri"/>
                <a:sym typeface="Calibri"/>
              </a:rPr>
              <a:t>In </a:t>
            </a:r>
            <a:r>
              <a:rPr lang="fr" sz="1800">
                <a:solidFill>
                  <a:srgbClr val="595959"/>
                </a:solidFill>
                <a:latin typeface="Calibri"/>
                <a:ea typeface="Calibri"/>
                <a:cs typeface="Calibri"/>
                <a:sym typeface="Calibri"/>
              </a:rPr>
              <a:t>less than two </a:t>
            </a:r>
            <a:r>
              <a:rPr lang="fr" sz="1800" b="0" i="0" u="none" strike="noStrike" cap="none">
                <a:solidFill>
                  <a:srgbClr val="595959"/>
                </a:solidFill>
                <a:latin typeface="Calibri"/>
                <a:ea typeface="Calibri"/>
                <a:cs typeface="Calibri"/>
                <a:sym typeface="Calibri"/>
              </a:rPr>
              <a:t>weeks</a:t>
            </a:r>
            <a:endParaRPr sz="1800" b="0" i="0" u="none" strike="noStrike" cap="none">
              <a:solidFill>
                <a:srgbClr val="595959"/>
              </a:solidFill>
              <a:latin typeface="Calibri"/>
              <a:ea typeface="Calibri"/>
              <a:cs typeface="Calibri"/>
              <a:sym typeface="Calibri"/>
            </a:endParaRPr>
          </a:p>
        </p:txBody>
      </p:sp>
      <p:sp>
        <p:nvSpPr>
          <p:cNvPr id="25" name="Google Shape;25;p3"/>
          <p:cNvSpPr txBox="1"/>
          <p:nvPr/>
        </p:nvSpPr>
        <p:spPr>
          <a:xfrm>
            <a:off x="1287981" y="8037599"/>
            <a:ext cx="2700600" cy="4914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595959"/>
              </a:buClr>
              <a:buSzPts val="2000"/>
              <a:buFont typeface="Arial"/>
              <a:buNone/>
            </a:pPr>
            <a:r>
              <a:rPr lang="fr" sz="1800" b="0" i="0" u="none" strike="noStrike" cap="none">
                <a:solidFill>
                  <a:srgbClr val="595959"/>
                </a:solidFill>
                <a:latin typeface="Calibri"/>
                <a:ea typeface="Calibri"/>
                <a:cs typeface="Calibri"/>
                <a:sym typeface="Calibri"/>
              </a:rPr>
              <a:t>In </a:t>
            </a:r>
            <a:r>
              <a:rPr lang="fr" sz="1800">
                <a:solidFill>
                  <a:srgbClr val="595959"/>
                </a:solidFill>
                <a:latin typeface="Calibri"/>
                <a:ea typeface="Calibri"/>
                <a:cs typeface="Calibri"/>
                <a:sym typeface="Calibri"/>
              </a:rPr>
              <a:t>a term</a:t>
            </a:r>
            <a:endParaRPr sz="1800" b="0" i="0" u="none" strike="noStrike" cap="none">
              <a:solidFill>
                <a:srgbClr val="595959"/>
              </a:solidFill>
              <a:latin typeface="Calibri"/>
              <a:ea typeface="Calibri"/>
              <a:cs typeface="Calibri"/>
              <a:sym typeface="Calibri"/>
            </a:endParaRPr>
          </a:p>
        </p:txBody>
      </p:sp>
      <p:sp>
        <p:nvSpPr>
          <p:cNvPr id="26" name="Google Shape;26;p3"/>
          <p:cNvSpPr txBox="1"/>
          <p:nvPr/>
        </p:nvSpPr>
        <p:spPr>
          <a:xfrm>
            <a:off x="623992" y="6039699"/>
            <a:ext cx="8511900" cy="7641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None/>
            </a:pPr>
            <a:r>
              <a:rPr lang="fr" sz="1800">
                <a:solidFill>
                  <a:srgbClr val="5C507B"/>
                </a:solidFill>
                <a:latin typeface="Poppins Medium"/>
                <a:ea typeface="Poppins Medium"/>
                <a:cs typeface="Poppins Medium"/>
                <a:sym typeface="Poppins Medium"/>
              </a:rPr>
              <a:t>How much time do you consider allocating to the project?</a:t>
            </a:r>
            <a:endParaRPr sz="1600">
              <a:solidFill>
                <a:srgbClr val="595959"/>
              </a:solidFill>
              <a:latin typeface="Calibri"/>
              <a:ea typeface="Calibri"/>
              <a:cs typeface="Calibri"/>
              <a:sym typeface="Calibri"/>
            </a:endParaRPr>
          </a:p>
          <a:p>
            <a:pPr marL="0" marR="0" lvl="0" indent="0" algn="l" rtl="0">
              <a:lnSpc>
                <a:spcPct val="90000"/>
              </a:lnSpc>
              <a:spcBef>
                <a:spcPts val="0"/>
              </a:spcBef>
              <a:spcAft>
                <a:spcPts val="0"/>
              </a:spcAft>
              <a:buNone/>
            </a:pPr>
            <a:endParaRPr sz="1600">
              <a:solidFill>
                <a:srgbClr val="595959"/>
              </a:solidFill>
              <a:latin typeface="Calibri"/>
              <a:ea typeface="Calibri"/>
              <a:cs typeface="Calibri"/>
              <a:sym typeface="Calibri"/>
            </a:endParaRPr>
          </a:p>
          <a:p>
            <a:pPr marL="0" marR="0" lvl="0" indent="0" algn="l" rtl="0">
              <a:lnSpc>
                <a:spcPct val="90000"/>
              </a:lnSpc>
              <a:spcBef>
                <a:spcPts val="0"/>
              </a:spcBef>
              <a:spcAft>
                <a:spcPts val="0"/>
              </a:spcAft>
              <a:buNone/>
            </a:pPr>
            <a:r>
              <a:rPr lang="fr" sz="1800" b="0" i="0" u="none" strike="noStrike" cap="none">
                <a:solidFill>
                  <a:srgbClr val="595959"/>
                </a:solidFill>
                <a:latin typeface="Calibri"/>
                <a:ea typeface="Calibri"/>
                <a:cs typeface="Calibri"/>
                <a:sym typeface="Calibri"/>
              </a:rPr>
              <a:t>The project will be carried out …  </a:t>
            </a:r>
            <a:endParaRPr sz="1800"/>
          </a:p>
        </p:txBody>
      </p:sp>
      <p:sp>
        <p:nvSpPr>
          <p:cNvPr id="27" name="Google Shape;27;p3"/>
          <p:cNvSpPr txBox="1"/>
          <p:nvPr/>
        </p:nvSpPr>
        <p:spPr>
          <a:xfrm>
            <a:off x="623992" y="9139699"/>
            <a:ext cx="8511900" cy="7641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None/>
            </a:pPr>
            <a:r>
              <a:rPr lang="fr" sz="1800">
                <a:solidFill>
                  <a:srgbClr val="5C507B"/>
                </a:solidFill>
                <a:latin typeface="Poppins Medium"/>
                <a:ea typeface="Poppins Medium"/>
                <a:cs typeface="Poppins Medium"/>
                <a:sym typeface="Poppins Medium"/>
              </a:rPr>
              <a:t>When is the project start date?</a:t>
            </a:r>
            <a:endParaRPr sz="1600">
              <a:solidFill>
                <a:srgbClr val="595959"/>
              </a:solidFill>
              <a:latin typeface="Calibri"/>
              <a:ea typeface="Calibri"/>
              <a:cs typeface="Calibri"/>
              <a:sym typeface="Calibri"/>
            </a:endParaRPr>
          </a:p>
          <a:p>
            <a:pPr marL="0" marR="0" lvl="0" indent="0" algn="l" rtl="0">
              <a:lnSpc>
                <a:spcPct val="90000"/>
              </a:lnSpc>
              <a:spcBef>
                <a:spcPts val="0"/>
              </a:spcBef>
              <a:spcAft>
                <a:spcPts val="0"/>
              </a:spcAft>
              <a:buNone/>
            </a:pPr>
            <a:endParaRPr sz="1600">
              <a:solidFill>
                <a:srgbClr val="595959"/>
              </a:solidFill>
              <a:latin typeface="Calibri"/>
              <a:ea typeface="Calibri"/>
              <a:cs typeface="Calibri"/>
              <a:sym typeface="Calibri"/>
            </a:endParaRPr>
          </a:p>
          <a:p>
            <a:pPr marL="0" marR="0" lvl="0" indent="0" algn="l" rtl="0">
              <a:lnSpc>
                <a:spcPct val="90000"/>
              </a:lnSpc>
              <a:spcBef>
                <a:spcPts val="0"/>
              </a:spcBef>
              <a:spcAft>
                <a:spcPts val="0"/>
              </a:spcAft>
              <a:buNone/>
            </a:pPr>
            <a:r>
              <a:rPr lang="fr" sz="1800">
                <a:solidFill>
                  <a:srgbClr val="595959"/>
                </a:solidFill>
                <a:latin typeface="Calibri"/>
                <a:ea typeface="Calibri"/>
                <a:cs typeface="Calibri"/>
                <a:sym typeface="Calibri"/>
              </a:rPr>
              <a:t>Date:</a:t>
            </a:r>
            <a:r>
              <a:rPr lang="fr" sz="1800" b="0" i="0" u="none" strike="noStrike" cap="none">
                <a:solidFill>
                  <a:srgbClr val="595959"/>
                </a:solidFill>
                <a:latin typeface="Calibri"/>
                <a:ea typeface="Calibri"/>
                <a:cs typeface="Calibri"/>
                <a:sym typeface="Calibri"/>
              </a:rPr>
              <a:t> </a:t>
            </a:r>
            <a:endParaRPr sz="1800"/>
          </a:p>
        </p:txBody>
      </p:sp>
      <p:sp>
        <p:nvSpPr>
          <p:cNvPr id="28" name="Google Shape;28;p3"/>
          <p:cNvSpPr txBox="1"/>
          <p:nvPr/>
        </p:nvSpPr>
        <p:spPr>
          <a:xfrm>
            <a:off x="5031688" y="8037600"/>
            <a:ext cx="2700600" cy="491400"/>
          </a:xfrm>
          <a:prstGeom prst="rect">
            <a:avLst/>
          </a:prstGeom>
          <a:noFill/>
          <a:ln>
            <a:noFill/>
          </a:ln>
        </p:spPr>
        <p:txBody>
          <a:bodyPr spcFirstLastPara="1" wrap="square" lIns="162650" tIns="81300" rIns="162650" bIns="81300" anchor="t" anchorCtr="0">
            <a:noAutofit/>
          </a:bodyPr>
          <a:lstStyle/>
          <a:p>
            <a:pPr marL="0" lvl="0" indent="0" algn="l" rtl="0">
              <a:lnSpc>
                <a:spcPct val="90000"/>
              </a:lnSpc>
              <a:spcBef>
                <a:spcPts val="0"/>
              </a:spcBef>
              <a:spcAft>
                <a:spcPts val="0"/>
              </a:spcAft>
              <a:buClr>
                <a:schemeClr val="dk2"/>
              </a:buClr>
              <a:buSzPts val="2000"/>
              <a:buFont typeface="Arial"/>
              <a:buNone/>
            </a:pPr>
            <a:r>
              <a:rPr lang="fr" sz="1800">
                <a:solidFill>
                  <a:schemeClr val="dk2"/>
                </a:solidFill>
                <a:latin typeface="Calibri"/>
                <a:ea typeface="Calibri"/>
                <a:cs typeface="Calibri"/>
                <a:sym typeface="Calibri"/>
              </a:rPr>
              <a:t>In a school year</a:t>
            </a:r>
            <a:endParaRPr sz="1800">
              <a:solidFill>
                <a:srgbClr val="595959"/>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sp>
        <p:nvSpPr>
          <p:cNvPr id="30" name="Google Shape;30;p4"/>
          <p:cNvSpPr txBox="1"/>
          <p:nvPr/>
        </p:nvSpPr>
        <p:spPr>
          <a:xfrm>
            <a:off x="621332" y="251440"/>
            <a:ext cx="3740400" cy="4992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391E5C"/>
              </a:buClr>
              <a:buSzPts val="4600"/>
              <a:buFont typeface="Arial"/>
              <a:buNone/>
            </a:pPr>
            <a:r>
              <a:rPr lang="fr" sz="2100" b="1">
                <a:solidFill>
                  <a:srgbClr val="391E5C"/>
                </a:solidFill>
                <a:latin typeface="Poppins"/>
                <a:ea typeface="Poppins"/>
                <a:cs typeface="Poppins"/>
                <a:sym typeface="Poppins"/>
              </a:rPr>
              <a:t>Project Canvas</a:t>
            </a:r>
            <a:endParaRPr sz="2100" b="0" i="0" u="none" strike="noStrike" cap="none">
              <a:solidFill>
                <a:srgbClr val="000000"/>
              </a:solidFill>
              <a:latin typeface="Arial"/>
              <a:ea typeface="Arial"/>
              <a:cs typeface="Arial"/>
              <a:sym typeface="Arial"/>
            </a:endParaRPr>
          </a:p>
        </p:txBody>
      </p:sp>
      <p:sp>
        <p:nvSpPr>
          <p:cNvPr id="31" name="Google Shape;31;p4"/>
          <p:cNvSpPr txBox="1"/>
          <p:nvPr/>
        </p:nvSpPr>
        <p:spPr>
          <a:xfrm>
            <a:off x="625257" y="900395"/>
            <a:ext cx="3105900" cy="5382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5C507B"/>
              </a:buClr>
              <a:buSzPts val="2100"/>
              <a:buFont typeface="Arial"/>
              <a:buNone/>
            </a:pPr>
            <a:r>
              <a:rPr lang="fr" sz="1800" b="0" i="0" u="none" strike="noStrike" cap="none">
                <a:solidFill>
                  <a:srgbClr val="5C507B"/>
                </a:solidFill>
                <a:latin typeface="Poppins Medium"/>
                <a:ea typeface="Poppins Medium"/>
                <a:cs typeface="Poppins Medium"/>
                <a:sym typeface="Poppins Medium"/>
              </a:rPr>
              <a:t>Project </a:t>
            </a:r>
            <a:r>
              <a:rPr lang="fr" sz="1800" b="1" i="0" u="none" strike="noStrike" cap="none">
                <a:solidFill>
                  <a:srgbClr val="5C507B"/>
                </a:solidFill>
                <a:latin typeface="Poppins Medium"/>
                <a:ea typeface="Poppins Medium"/>
                <a:cs typeface="Poppins Medium"/>
                <a:sym typeface="Poppins Medium"/>
              </a:rPr>
              <a:t>timeframe</a:t>
            </a:r>
            <a:endParaRPr sz="1800" b="1" i="0" u="none" strike="noStrike" cap="none">
              <a:solidFill>
                <a:srgbClr val="5C507B"/>
              </a:solidFill>
              <a:latin typeface="Poppins Medium"/>
              <a:ea typeface="Poppins Medium"/>
              <a:cs typeface="Poppins Medium"/>
              <a:sym typeface="Poppins Medium"/>
            </a:endParaRPr>
          </a:p>
        </p:txBody>
      </p:sp>
      <p:sp>
        <p:nvSpPr>
          <p:cNvPr id="32" name="Google Shape;32;p4"/>
          <p:cNvSpPr txBox="1"/>
          <p:nvPr/>
        </p:nvSpPr>
        <p:spPr>
          <a:xfrm>
            <a:off x="621317" y="1213219"/>
            <a:ext cx="8511900" cy="5382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595959"/>
              </a:buClr>
              <a:buSzPts val="2000"/>
              <a:buFont typeface="Arial"/>
              <a:buNone/>
            </a:pPr>
            <a:r>
              <a:rPr lang="fr" sz="1600" b="0" i="0" u="none" strike="noStrike" cap="none">
                <a:solidFill>
                  <a:srgbClr val="595959"/>
                </a:solidFill>
                <a:latin typeface="Calibri"/>
                <a:ea typeface="Calibri"/>
                <a:cs typeface="Calibri"/>
                <a:sym typeface="Calibri"/>
              </a:rPr>
              <a:t>The key dates and events that frame the overall timeline of the project.</a:t>
            </a:r>
            <a:endParaRPr sz="1600" b="0" i="0" u="none" strike="noStrike" cap="none">
              <a:solidFill>
                <a:srgbClr val="595959"/>
              </a:solidFill>
              <a:latin typeface="Calibri"/>
              <a:ea typeface="Calibri"/>
              <a:cs typeface="Calibri"/>
              <a:sym typeface="Calibri"/>
            </a:endParaRPr>
          </a:p>
        </p:txBody>
      </p:sp>
      <p:sp>
        <p:nvSpPr>
          <p:cNvPr id="33" name="Google Shape;33;p4"/>
          <p:cNvSpPr txBox="1"/>
          <p:nvPr/>
        </p:nvSpPr>
        <p:spPr>
          <a:xfrm>
            <a:off x="621325" y="1663950"/>
            <a:ext cx="8897700" cy="2157600"/>
          </a:xfrm>
          <a:prstGeom prst="rect">
            <a:avLst/>
          </a:prstGeom>
          <a:noFill/>
          <a:ln>
            <a:noFill/>
          </a:ln>
        </p:spPr>
        <p:txBody>
          <a:bodyPr spcFirstLastPara="1" wrap="square" lIns="162650" tIns="81300" rIns="162650" bIns="81300" anchor="t" anchorCtr="0">
            <a:noAutofit/>
          </a:bodyPr>
          <a:lstStyle/>
          <a:p>
            <a:pPr marL="0" marR="0" lvl="0" indent="0" algn="l" rtl="0">
              <a:lnSpc>
                <a:spcPct val="115000"/>
              </a:lnSpc>
              <a:spcBef>
                <a:spcPts val="0"/>
              </a:spcBef>
              <a:spcAft>
                <a:spcPts val="0"/>
              </a:spcAft>
              <a:buNone/>
            </a:pPr>
            <a:r>
              <a:rPr lang="fr" sz="1600" b="1" i="0" u="none" strike="noStrike" cap="none">
                <a:solidFill>
                  <a:srgbClr val="434343"/>
                </a:solidFill>
                <a:latin typeface="Calibri"/>
                <a:ea typeface="Calibri"/>
                <a:cs typeface="Calibri"/>
                <a:sym typeface="Calibri"/>
              </a:rPr>
              <a:t>The Design Thinking process is flexible and can integrate into your school structure and timing.</a:t>
            </a:r>
            <a:br>
              <a:rPr lang="fr" sz="1600">
                <a:solidFill>
                  <a:srgbClr val="595959"/>
                </a:solidFill>
                <a:latin typeface="Calibri"/>
                <a:ea typeface="Calibri"/>
                <a:cs typeface="Calibri"/>
                <a:sym typeface="Calibri"/>
              </a:rPr>
            </a:br>
            <a:r>
              <a:rPr lang="fr" sz="1600" b="0" i="0" u="none" strike="noStrike" cap="none">
                <a:solidFill>
                  <a:srgbClr val="595959"/>
                </a:solidFill>
                <a:latin typeface="Calibri"/>
                <a:ea typeface="Calibri"/>
                <a:cs typeface="Calibri"/>
                <a:sym typeface="Calibri"/>
              </a:rPr>
              <a:t>The process can be run in a day, a week, a year, or more. What you put into the challenge determines what you get out of it. The depth of insight, opportunity areas, and level of concept refinement and impact will vary depending on the length of your project. For now, choose the timeline you’d like to begin working with. After getting started on the project, you may find that you’ll want to evolve this plan to meet the needs of your design solutions.</a:t>
            </a:r>
            <a:endParaRPr sz="1600" b="0" i="0" u="none" strike="noStrike" cap="none">
              <a:solidFill>
                <a:srgbClr val="595959"/>
              </a:solidFill>
              <a:latin typeface="Calibri"/>
              <a:ea typeface="Calibri"/>
              <a:cs typeface="Calibri"/>
              <a:sym typeface="Calibri"/>
            </a:endParaRPr>
          </a:p>
        </p:txBody>
      </p:sp>
      <p:sp>
        <p:nvSpPr>
          <p:cNvPr id="34" name="Google Shape;34;p4"/>
          <p:cNvSpPr txBox="1"/>
          <p:nvPr/>
        </p:nvSpPr>
        <p:spPr>
          <a:xfrm>
            <a:off x="1059364" y="4866587"/>
            <a:ext cx="1221900" cy="4914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595959"/>
              </a:buClr>
              <a:buSzPts val="2000"/>
              <a:buFont typeface="Arial"/>
              <a:buNone/>
            </a:pPr>
            <a:r>
              <a:rPr lang="fr" sz="1800" b="0" i="0" u="none" strike="noStrike" cap="none">
                <a:solidFill>
                  <a:srgbClr val="595959"/>
                </a:solidFill>
                <a:latin typeface="Calibri"/>
                <a:ea typeface="Calibri"/>
                <a:cs typeface="Calibri"/>
                <a:sym typeface="Calibri"/>
              </a:rPr>
              <a:t>In a day</a:t>
            </a:r>
            <a:endParaRPr sz="1800" b="0" i="0" u="none" strike="noStrike" cap="none">
              <a:solidFill>
                <a:srgbClr val="595959"/>
              </a:solidFill>
              <a:latin typeface="Calibri"/>
              <a:ea typeface="Calibri"/>
              <a:cs typeface="Calibri"/>
              <a:sym typeface="Calibri"/>
            </a:endParaRPr>
          </a:p>
        </p:txBody>
      </p:sp>
      <p:sp>
        <p:nvSpPr>
          <p:cNvPr id="35" name="Google Shape;35;p4"/>
          <p:cNvSpPr txBox="1"/>
          <p:nvPr/>
        </p:nvSpPr>
        <p:spPr>
          <a:xfrm>
            <a:off x="2794674" y="4866587"/>
            <a:ext cx="2129100" cy="4914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595959"/>
              </a:buClr>
              <a:buSzPts val="2000"/>
              <a:buFont typeface="Arial"/>
              <a:buNone/>
            </a:pPr>
            <a:r>
              <a:rPr lang="fr" sz="1800" b="0" i="0" u="none" strike="noStrike" cap="none">
                <a:solidFill>
                  <a:srgbClr val="595959"/>
                </a:solidFill>
                <a:latin typeface="Calibri"/>
                <a:ea typeface="Calibri"/>
                <a:cs typeface="Calibri"/>
                <a:sym typeface="Calibri"/>
              </a:rPr>
              <a:t>In a week or two </a:t>
            </a:r>
            <a:endParaRPr sz="1800" b="0" i="0" u="none" strike="noStrike" cap="none">
              <a:solidFill>
                <a:srgbClr val="595959"/>
              </a:solidFill>
              <a:latin typeface="Calibri"/>
              <a:ea typeface="Calibri"/>
              <a:cs typeface="Calibri"/>
              <a:sym typeface="Calibri"/>
            </a:endParaRPr>
          </a:p>
        </p:txBody>
      </p:sp>
      <p:sp>
        <p:nvSpPr>
          <p:cNvPr id="36" name="Google Shape;36;p4"/>
          <p:cNvSpPr txBox="1"/>
          <p:nvPr/>
        </p:nvSpPr>
        <p:spPr>
          <a:xfrm>
            <a:off x="5489581" y="4866587"/>
            <a:ext cx="2700600" cy="4914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595959"/>
              </a:buClr>
              <a:buSzPts val="2000"/>
              <a:buFont typeface="Arial"/>
              <a:buNone/>
            </a:pPr>
            <a:r>
              <a:rPr lang="fr" sz="1800" b="0" i="0" u="none" strike="noStrike" cap="none">
                <a:solidFill>
                  <a:srgbClr val="595959"/>
                </a:solidFill>
                <a:latin typeface="Calibri"/>
                <a:ea typeface="Calibri"/>
                <a:cs typeface="Calibri"/>
                <a:sym typeface="Calibri"/>
              </a:rPr>
              <a:t>In </a:t>
            </a:r>
            <a:r>
              <a:rPr lang="fr" sz="1800">
                <a:solidFill>
                  <a:srgbClr val="595959"/>
                </a:solidFill>
                <a:latin typeface="Calibri"/>
                <a:ea typeface="Calibri"/>
                <a:cs typeface="Calibri"/>
                <a:sym typeface="Calibri"/>
              </a:rPr>
              <a:t>a term</a:t>
            </a:r>
            <a:endParaRPr sz="1800" b="0" i="0" u="none" strike="noStrike" cap="none">
              <a:solidFill>
                <a:srgbClr val="595959"/>
              </a:solidFill>
              <a:latin typeface="Calibri"/>
              <a:ea typeface="Calibri"/>
              <a:cs typeface="Calibri"/>
              <a:sym typeface="Calibri"/>
            </a:endParaRPr>
          </a:p>
        </p:txBody>
      </p:sp>
      <p:sp>
        <p:nvSpPr>
          <p:cNvPr id="37" name="Google Shape;37;p4"/>
          <p:cNvSpPr txBox="1"/>
          <p:nvPr/>
        </p:nvSpPr>
        <p:spPr>
          <a:xfrm>
            <a:off x="7340499" y="4866600"/>
            <a:ext cx="2129100" cy="4914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595959"/>
              </a:buClr>
              <a:buSzPts val="2000"/>
              <a:buFont typeface="Arial"/>
              <a:buNone/>
            </a:pPr>
            <a:r>
              <a:rPr lang="fr" sz="1800" b="0" i="0" u="none" strike="noStrike" cap="none">
                <a:solidFill>
                  <a:srgbClr val="595959"/>
                </a:solidFill>
                <a:latin typeface="Calibri"/>
                <a:ea typeface="Calibri"/>
                <a:cs typeface="Calibri"/>
                <a:sym typeface="Calibri"/>
              </a:rPr>
              <a:t>In a </a:t>
            </a:r>
            <a:r>
              <a:rPr lang="fr" sz="1800">
                <a:solidFill>
                  <a:srgbClr val="595959"/>
                </a:solidFill>
                <a:latin typeface="Calibri"/>
                <a:ea typeface="Calibri"/>
                <a:cs typeface="Calibri"/>
                <a:sym typeface="Calibri"/>
              </a:rPr>
              <a:t>school year</a:t>
            </a:r>
            <a:endParaRPr sz="1800" b="0" i="0" u="none" strike="noStrike" cap="none">
              <a:solidFill>
                <a:srgbClr val="595959"/>
              </a:solidFill>
              <a:latin typeface="Calibri"/>
              <a:ea typeface="Calibri"/>
              <a:cs typeface="Calibri"/>
              <a:sym typeface="Calibri"/>
            </a:endParaRPr>
          </a:p>
        </p:txBody>
      </p:sp>
      <p:sp>
        <p:nvSpPr>
          <p:cNvPr id="38" name="Google Shape;38;p4"/>
          <p:cNvSpPr txBox="1"/>
          <p:nvPr/>
        </p:nvSpPr>
        <p:spPr>
          <a:xfrm>
            <a:off x="625249" y="5764325"/>
            <a:ext cx="8857200" cy="5382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None/>
            </a:pPr>
            <a:r>
              <a:rPr lang="fr" sz="1800">
                <a:solidFill>
                  <a:srgbClr val="5C507B"/>
                </a:solidFill>
                <a:latin typeface="Poppins Medium"/>
                <a:ea typeface="Poppins Medium"/>
                <a:cs typeface="Poppins Medium"/>
                <a:sym typeface="Poppins Medium"/>
              </a:rPr>
              <a:t>These are the </a:t>
            </a:r>
            <a:r>
              <a:rPr lang="fr" sz="1800" b="1">
                <a:solidFill>
                  <a:srgbClr val="5C507B"/>
                </a:solidFill>
                <a:latin typeface="Poppins Medium"/>
                <a:ea typeface="Poppins Medium"/>
                <a:cs typeface="Poppins Medium"/>
                <a:sym typeface="Poppins Medium"/>
              </a:rPr>
              <a:t> tools that are available in </a:t>
            </a:r>
            <a:r>
              <a:rPr lang="fr" sz="1800">
                <a:solidFill>
                  <a:srgbClr val="5C507B"/>
                </a:solidFill>
                <a:latin typeface="Poppins Medium"/>
                <a:ea typeface="Poppins Medium"/>
                <a:cs typeface="Poppins Medium"/>
                <a:sym typeface="Poppins Medium"/>
              </a:rPr>
              <a:t>each design thinking phase</a:t>
            </a:r>
            <a:endParaRPr sz="1800" b="0" i="0" u="none" strike="noStrike" cap="none">
              <a:solidFill>
                <a:srgbClr val="5C507B"/>
              </a:solidFill>
              <a:latin typeface="Poppins Medium"/>
              <a:ea typeface="Poppins Medium"/>
              <a:cs typeface="Poppins Medium"/>
              <a:sym typeface="Poppins Medium"/>
            </a:endParaRPr>
          </a:p>
        </p:txBody>
      </p:sp>
      <p:sp>
        <p:nvSpPr>
          <p:cNvPr id="39" name="Google Shape;39;p4"/>
          <p:cNvSpPr txBox="1"/>
          <p:nvPr/>
        </p:nvSpPr>
        <p:spPr>
          <a:xfrm>
            <a:off x="621317" y="3962074"/>
            <a:ext cx="8511900" cy="7641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None/>
            </a:pPr>
            <a:r>
              <a:rPr lang="fr" sz="1800">
                <a:solidFill>
                  <a:srgbClr val="5C507B"/>
                </a:solidFill>
                <a:latin typeface="Poppins Medium"/>
                <a:ea typeface="Poppins Medium"/>
                <a:cs typeface="Poppins Medium"/>
                <a:sym typeface="Poppins Medium"/>
              </a:rPr>
              <a:t>How much time do you consider allocating to the project?</a:t>
            </a:r>
            <a:endParaRPr sz="1600">
              <a:solidFill>
                <a:srgbClr val="595959"/>
              </a:solidFill>
              <a:latin typeface="Calibri"/>
              <a:ea typeface="Calibri"/>
              <a:cs typeface="Calibri"/>
              <a:sym typeface="Calibri"/>
            </a:endParaRPr>
          </a:p>
          <a:p>
            <a:pPr marL="0" marR="0" lvl="0" indent="0" algn="l" rtl="0">
              <a:lnSpc>
                <a:spcPct val="90000"/>
              </a:lnSpc>
              <a:spcBef>
                <a:spcPts val="0"/>
              </a:spcBef>
              <a:spcAft>
                <a:spcPts val="0"/>
              </a:spcAft>
              <a:buNone/>
            </a:pPr>
            <a:endParaRPr sz="1600">
              <a:solidFill>
                <a:srgbClr val="595959"/>
              </a:solidFill>
              <a:latin typeface="Calibri"/>
              <a:ea typeface="Calibri"/>
              <a:cs typeface="Calibri"/>
              <a:sym typeface="Calibri"/>
            </a:endParaRPr>
          </a:p>
          <a:p>
            <a:pPr marL="0" marR="0" lvl="0" indent="0" algn="l" rtl="0">
              <a:lnSpc>
                <a:spcPct val="90000"/>
              </a:lnSpc>
              <a:spcBef>
                <a:spcPts val="0"/>
              </a:spcBef>
              <a:spcAft>
                <a:spcPts val="0"/>
              </a:spcAft>
              <a:buNone/>
            </a:pPr>
            <a:r>
              <a:rPr lang="fr" sz="1800" b="0" i="0" u="none" strike="noStrike" cap="none">
                <a:solidFill>
                  <a:srgbClr val="595959"/>
                </a:solidFill>
                <a:latin typeface="Calibri"/>
                <a:ea typeface="Calibri"/>
                <a:cs typeface="Calibri"/>
                <a:sym typeface="Calibri"/>
              </a:rPr>
              <a:t>The project will be carried out …  </a:t>
            </a:r>
            <a:endParaRPr sz="1800"/>
          </a:p>
        </p:txBody>
      </p:sp>
      <p:sp>
        <p:nvSpPr>
          <p:cNvPr id="40" name="Google Shape;40;p4"/>
          <p:cNvSpPr/>
          <p:nvPr/>
        </p:nvSpPr>
        <p:spPr>
          <a:xfrm>
            <a:off x="9995725" y="2907363"/>
            <a:ext cx="4908600" cy="2393400"/>
          </a:xfrm>
          <a:prstGeom prst="rect">
            <a:avLst/>
          </a:prstGeom>
          <a:solidFill>
            <a:srgbClr val="FFFFFF"/>
          </a:solidFill>
          <a:ln w="12700" cap="flat" cmpd="sng">
            <a:solidFill>
              <a:srgbClr val="F5D287"/>
            </a:solidFill>
            <a:prstDash val="solid"/>
            <a:miter lim="800000"/>
            <a:headEnd type="none" w="sm" len="sm"/>
            <a:tailEnd type="none" w="sm" len="sm"/>
          </a:ln>
        </p:spPr>
        <p:txBody>
          <a:bodyPr spcFirstLastPara="1" wrap="square" lIns="162650" tIns="81300" rIns="162650" bIns="813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1400" b="0" i="0" u="none" strike="noStrike" cap="none">
              <a:solidFill>
                <a:srgbClr val="FFFFFF"/>
              </a:solidFill>
              <a:latin typeface="Calibri"/>
              <a:ea typeface="Calibri"/>
              <a:cs typeface="Calibri"/>
              <a:sym typeface="Calibri"/>
            </a:endParaRPr>
          </a:p>
        </p:txBody>
      </p:sp>
      <p:sp>
        <p:nvSpPr>
          <p:cNvPr id="41" name="Google Shape;41;p4"/>
          <p:cNvSpPr/>
          <p:nvPr/>
        </p:nvSpPr>
        <p:spPr>
          <a:xfrm>
            <a:off x="9973950" y="6937350"/>
            <a:ext cx="4908600" cy="3225600"/>
          </a:xfrm>
          <a:prstGeom prst="rect">
            <a:avLst/>
          </a:prstGeom>
          <a:solidFill>
            <a:srgbClr val="FFFFFF"/>
          </a:solidFill>
          <a:ln w="12700" cap="flat" cmpd="sng">
            <a:solidFill>
              <a:srgbClr val="F5D287"/>
            </a:solidFill>
            <a:prstDash val="solid"/>
            <a:miter lim="800000"/>
            <a:headEnd type="none" w="sm" len="sm"/>
            <a:tailEnd type="none" w="sm" len="sm"/>
          </a:ln>
        </p:spPr>
        <p:txBody>
          <a:bodyPr spcFirstLastPara="1" wrap="square" lIns="162650" tIns="81300" rIns="162650" bIns="813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1400" b="0" i="0" u="none" strike="noStrike" cap="none">
              <a:solidFill>
                <a:srgbClr val="FFFFFF"/>
              </a:solidFill>
              <a:latin typeface="Calibri"/>
              <a:ea typeface="Calibri"/>
              <a:cs typeface="Calibri"/>
              <a:sym typeface="Calibri"/>
            </a:endParaRPr>
          </a:p>
        </p:txBody>
      </p:sp>
      <p:sp>
        <p:nvSpPr>
          <p:cNvPr id="42" name="Google Shape;42;p4"/>
          <p:cNvSpPr txBox="1"/>
          <p:nvPr/>
        </p:nvSpPr>
        <p:spPr>
          <a:xfrm>
            <a:off x="9873372" y="1663960"/>
            <a:ext cx="3711600" cy="5382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5C507B"/>
              </a:buClr>
              <a:buSzPts val="2100"/>
              <a:buFont typeface="Arial"/>
              <a:buNone/>
            </a:pPr>
            <a:r>
              <a:rPr lang="fr" sz="1800" b="0" i="0" u="none" strike="noStrike" cap="none">
                <a:solidFill>
                  <a:srgbClr val="5C507B"/>
                </a:solidFill>
                <a:latin typeface="Poppins Medium"/>
                <a:ea typeface="Poppins Medium"/>
                <a:cs typeface="Poppins Medium"/>
                <a:sym typeface="Poppins Medium"/>
              </a:rPr>
              <a:t>Risks</a:t>
            </a:r>
            <a:endParaRPr sz="1800" b="0" i="0" u="none" strike="noStrike" cap="none">
              <a:solidFill>
                <a:srgbClr val="5C507B"/>
              </a:solidFill>
              <a:latin typeface="Poppins Medium"/>
              <a:ea typeface="Poppins Medium"/>
              <a:cs typeface="Poppins Medium"/>
              <a:sym typeface="Poppins Medium"/>
            </a:endParaRPr>
          </a:p>
        </p:txBody>
      </p:sp>
      <p:sp>
        <p:nvSpPr>
          <p:cNvPr id="43" name="Google Shape;43;p4"/>
          <p:cNvSpPr txBox="1"/>
          <p:nvPr/>
        </p:nvSpPr>
        <p:spPr>
          <a:xfrm>
            <a:off x="9839544" y="5764317"/>
            <a:ext cx="3711600" cy="5382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5C507B"/>
              </a:buClr>
              <a:buSzPts val="2100"/>
              <a:buFont typeface="Arial"/>
              <a:buNone/>
            </a:pPr>
            <a:r>
              <a:rPr lang="fr" sz="1800" b="0" i="0" u="none" strike="noStrike" cap="none">
                <a:solidFill>
                  <a:srgbClr val="5C507B"/>
                </a:solidFill>
                <a:latin typeface="Poppins Medium"/>
                <a:ea typeface="Poppins Medium"/>
                <a:cs typeface="Poppins Medium"/>
                <a:sym typeface="Poppins Medium"/>
              </a:rPr>
              <a:t>Constraints</a:t>
            </a:r>
            <a:endParaRPr sz="1800" b="0" i="0" u="none" strike="noStrike" cap="none">
              <a:solidFill>
                <a:srgbClr val="5C507B"/>
              </a:solidFill>
              <a:latin typeface="Poppins Medium"/>
              <a:ea typeface="Poppins Medium"/>
              <a:cs typeface="Poppins Medium"/>
              <a:sym typeface="Poppins Medium"/>
            </a:endParaRPr>
          </a:p>
        </p:txBody>
      </p:sp>
      <p:sp>
        <p:nvSpPr>
          <p:cNvPr id="44" name="Google Shape;44;p4"/>
          <p:cNvSpPr txBox="1"/>
          <p:nvPr/>
        </p:nvSpPr>
        <p:spPr>
          <a:xfrm>
            <a:off x="9868897" y="2052987"/>
            <a:ext cx="5013600" cy="713100"/>
          </a:xfrm>
          <a:prstGeom prst="rect">
            <a:avLst/>
          </a:prstGeom>
          <a:noFill/>
          <a:ln>
            <a:noFill/>
          </a:ln>
        </p:spPr>
        <p:txBody>
          <a:bodyPr spcFirstLastPara="1" wrap="square" lIns="162650" tIns="81300" rIns="162650" bIns="81300" anchor="t" anchorCtr="0">
            <a:noAutofit/>
          </a:bodyPr>
          <a:lstStyle/>
          <a:p>
            <a:pPr marL="0" marR="0" lvl="0" indent="0" algn="l" rtl="0">
              <a:lnSpc>
                <a:spcPct val="115000"/>
              </a:lnSpc>
              <a:spcBef>
                <a:spcPts val="0"/>
              </a:spcBef>
              <a:spcAft>
                <a:spcPts val="0"/>
              </a:spcAft>
              <a:buClr>
                <a:srgbClr val="595959"/>
              </a:buClr>
              <a:buSzPts val="2000"/>
              <a:buFont typeface="Arial"/>
              <a:buNone/>
            </a:pPr>
            <a:r>
              <a:rPr lang="fr" sz="1600" b="0" i="0" u="none" strike="noStrike" cap="none">
                <a:solidFill>
                  <a:srgbClr val="595959"/>
                </a:solidFill>
                <a:latin typeface="Calibri"/>
                <a:ea typeface="Calibri"/>
                <a:cs typeface="Calibri"/>
                <a:sym typeface="Calibri"/>
              </a:rPr>
              <a:t>Can you identify possible future events that have a potentially negative impact on the project? </a:t>
            </a:r>
            <a:endParaRPr sz="1600" b="0" i="0" u="none" strike="noStrike" cap="none">
              <a:solidFill>
                <a:srgbClr val="595959"/>
              </a:solidFill>
              <a:latin typeface="Calibri"/>
              <a:ea typeface="Calibri"/>
              <a:cs typeface="Calibri"/>
              <a:sym typeface="Calibri"/>
            </a:endParaRPr>
          </a:p>
        </p:txBody>
      </p:sp>
      <p:sp>
        <p:nvSpPr>
          <p:cNvPr id="45" name="Google Shape;45;p4"/>
          <p:cNvSpPr txBox="1"/>
          <p:nvPr/>
        </p:nvSpPr>
        <p:spPr>
          <a:xfrm>
            <a:off x="9868890" y="6153339"/>
            <a:ext cx="5013600" cy="973800"/>
          </a:xfrm>
          <a:prstGeom prst="rect">
            <a:avLst/>
          </a:prstGeom>
          <a:noFill/>
          <a:ln>
            <a:noFill/>
          </a:ln>
        </p:spPr>
        <p:txBody>
          <a:bodyPr spcFirstLastPara="1" wrap="square" lIns="162650" tIns="81300" rIns="162650" bIns="81300" anchor="t" anchorCtr="0">
            <a:noAutofit/>
          </a:bodyPr>
          <a:lstStyle/>
          <a:p>
            <a:pPr marL="0" marR="0" lvl="0" indent="0" algn="l" rtl="0">
              <a:lnSpc>
                <a:spcPct val="115000"/>
              </a:lnSpc>
              <a:spcBef>
                <a:spcPts val="0"/>
              </a:spcBef>
              <a:spcAft>
                <a:spcPts val="0"/>
              </a:spcAft>
              <a:buClr>
                <a:srgbClr val="595959"/>
              </a:buClr>
              <a:buSzPts val="2000"/>
              <a:buFont typeface="Arial"/>
              <a:buNone/>
            </a:pPr>
            <a:r>
              <a:rPr lang="fr" sz="1600" b="0" i="0" u="none" strike="noStrike" cap="none">
                <a:solidFill>
                  <a:srgbClr val="595959"/>
                </a:solidFill>
                <a:latin typeface="Calibri"/>
                <a:ea typeface="Calibri"/>
                <a:cs typeface="Calibri"/>
                <a:sym typeface="Calibri"/>
              </a:rPr>
              <a:t>Are there limits and conditional requirements that directly affect the deliverables, activities or project? </a:t>
            </a:r>
            <a:endParaRPr sz="1600" b="0" i="0" u="none" strike="noStrike" cap="none">
              <a:solidFill>
                <a:srgbClr val="595959"/>
              </a:solidFill>
              <a:latin typeface="Calibri"/>
              <a:ea typeface="Calibri"/>
              <a:cs typeface="Calibri"/>
              <a:sym typeface="Calibri"/>
            </a:endParaRPr>
          </a:p>
        </p:txBody>
      </p:sp>
      <p:sp>
        <p:nvSpPr>
          <p:cNvPr id="46" name="Google Shape;46;p4"/>
          <p:cNvSpPr txBox="1"/>
          <p:nvPr/>
        </p:nvSpPr>
        <p:spPr>
          <a:xfrm>
            <a:off x="9868897" y="900404"/>
            <a:ext cx="4840500" cy="4170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5C507B"/>
              </a:buClr>
              <a:buSzPts val="2100"/>
              <a:buFont typeface="Arial"/>
              <a:buNone/>
            </a:pPr>
            <a:r>
              <a:rPr lang="fr" sz="1800" b="0" i="0" u="none" strike="noStrike" cap="none">
                <a:solidFill>
                  <a:srgbClr val="5C507B"/>
                </a:solidFill>
                <a:latin typeface="Poppins Medium"/>
                <a:ea typeface="Poppins Medium"/>
                <a:cs typeface="Poppins Medium"/>
                <a:sym typeface="Poppins Medium"/>
              </a:rPr>
              <a:t>Additional </a:t>
            </a:r>
            <a:r>
              <a:rPr lang="fr" sz="1800" b="1" i="0" u="none" strike="noStrike" cap="none">
                <a:solidFill>
                  <a:srgbClr val="5C507B"/>
                </a:solidFill>
                <a:latin typeface="Poppins Medium"/>
                <a:ea typeface="Poppins Medium"/>
                <a:cs typeface="Poppins Medium"/>
                <a:sym typeface="Poppins Medium"/>
              </a:rPr>
              <a:t>elements to consider</a:t>
            </a:r>
            <a:endParaRPr sz="1800" b="1" i="1" u="none" strike="noStrike" cap="none">
              <a:solidFill>
                <a:srgbClr val="7F7F7F"/>
              </a:solidFill>
              <a:latin typeface="Poppins Medium"/>
              <a:ea typeface="Poppins Medium"/>
              <a:cs typeface="Poppins Medium"/>
              <a:sym typeface="Poppins Medium"/>
            </a:endParaRPr>
          </a:p>
        </p:txBody>
      </p:sp>
      <p:sp>
        <p:nvSpPr>
          <p:cNvPr id="47" name="Google Shape;47;p4"/>
          <p:cNvSpPr/>
          <p:nvPr/>
        </p:nvSpPr>
        <p:spPr>
          <a:xfrm>
            <a:off x="661350" y="6302525"/>
            <a:ext cx="8857200" cy="3860400"/>
          </a:xfrm>
          <a:prstGeom prst="rect">
            <a:avLst/>
          </a:prstGeom>
          <a:solidFill>
            <a:srgbClr val="FFFFFF"/>
          </a:solidFill>
          <a:ln w="12700" cap="flat" cmpd="sng">
            <a:solidFill>
              <a:srgbClr val="F5D287"/>
            </a:solidFill>
            <a:prstDash val="solid"/>
            <a:miter lim="800000"/>
            <a:headEnd type="none" w="sm" len="sm"/>
            <a:tailEnd type="none" w="sm" len="sm"/>
          </a:ln>
        </p:spPr>
        <p:txBody>
          <a:bodyPr spcFirstLastPara="1" wrap="square" lIns="162650" tIns="81300" rIns="162650" bIns="813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1400" b="0" i="0" u="none" strike="noStrike" cap="none">
              <a:solidFill>
                <a:srgbClr val="FFFFFF"/>
              </a:solidFill>
              <a:latin typeface="Calibri"/>
              <a:ea typeface="Calibri"/>
              <a:cs typeface="Calibri"/>
              <a:sym typeface="Calibri"/>
            </a:endParaRPr>
          </a:p>
        </p:txBody>
      </p:sp>
      <p:pic>
        <p:nvPicPr>
          <p:cNvPr id="48" name="Google Shape;48;p4"/>
          <p:cNvPicPr preferRelativeResize="0"/>
          <p:nvPr/>
        </p:nvPicPr>
        <p:blipFill>
          <a:blip r:embed="rId2">
            <a:alphaModFix/>
          </a:blip>
          <a:stretch>
            <a:fillRect/>
          </a:stretch>
        </p:blipFill>
        <p:spPr>
          <a:xfrm>
            <a:off x="661350" y="6302526"/>
            <a:ext cx="8857400" cy="634825"/>
          </a:xfrm>
          <a:prstGeom prst="rect">
            <a:avLst/>
          </a:prstGeom>
          <a:noFill/>
          <a:ln>
            <a:noFill/>
          </a:ln>
        </p:spPr>
      </p:pic>
      <p:sp>
        <p:nvSpPr>
          <p:cNvPr id="49" name="Google Shape;49;p4"/>
          <p:cNvSpPr txBox="1"/>
          <p:nvPr/>
        </p:nvSpPr>
        <p:spPr>
          <a:xfrm>
            <a:off x="739508" y="6433213"/>
            <a:ext cx="1398900" cy="3555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5C507B"/>
              </a:buClr>
              <a:buSzPts val="2100"/>
              <a:buFont typeface="Arial"/>
              <a:buNone/>
            </a:pPr>
            <a:r>
              <a:rPr lang="fr" sz="1500">
                <a:solidFill>
                  <a:srgbClr val="FFFFFF"/>
                </a:solidFill>
                <a:latin typeface="Poppins Medium"/>
                <a:ea typeface="Poppins Medium"/>
                <a:cs typeface="Poppins Medium"/>
                <a:sym typeface="Poppins Medium"/>
              </a:rPr>
              <a:t>Empathise</a:t>
            </a:r>
            <a:endParaRPr sz="1500" i="0" u="none" strike="noStrike" cap="none">
              <a:solidFill>
                <a:srgbClr val="FFFFFF"/>
              </a:solidFill>
              <a:latin typeface="Poppins Medium"/>
              <a:ea typeface="Poppins Medium"/>
              <a:cs typeface="Poppins Medium"/>
              <a:sym typeface="Poppins Medium"/>
            </a:endParaRPr>
          </a:p>
        </p:txBody>
      </p:sp>
      <p:sp>
        <p:nvSpPr>
          <p:cNvPr id="50" name="Google Shape;50;p4"/>
          <p:cNvSpPr txBox="1"/>
          <p:nvPr/>
        </p:nvSpPr>
        <p:spPr>
          <a:xfrm>
            <a:off x="2624354" y="6433213"/>
            <a:ext cx="1398900" cy="3555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5C507B"/>
              </a:buClr>
              <a:buSzPts val="2100"/>
              <a:buFont typeface="Arial"/>
              <a:buNone/>
            </a:pPr>
            <a:r>
              <a:rPr lang="fr" sz="1500">
                <a:solidFill>
                  <a:srgbClr val="FFFFFF"/>
                </a:solidFill>
                <a:latin typeface="Poppins Medium"/>
                <a:ea typeface="Poppins Medium"/>
                <a:cs typeface="Poppins Medium"/>
                <a:sym typeface="Poppins Medium"/>
              </a:rPr>
              <a:t>Define</a:t>
            </a:r>
            <a:endParaRPr sz="1500" i="0" u="none" strike="noStrike" cap="none">
              <a:solidFill>
                <a:srgbClr val="FFFFFF"/>
              </a:solidFill>
              <a:latin typeface="Poppins Medium"/>
              <a:ea typeface="Poppins Medium"/>
              <a:cs typeface="Poppins Medium"/>
              <a:sym typeface="Poppins Medium"/>
            </a:endParaRPr>
          </a:p>
        </p:txBody>
      </p:sp>
      <p:sp>
        <p:nvSpPr>
          <p:cNvPr id="51" name="Google Shape;51;p4"/>
          <p:cNvSpPr txBox="1"/>
          <p:nvPr/>
        </p:nvSpPr>
        <p:spPr>
          <a:xfrm>
            <a:off x="4372085" y="6433213"/>
            <a:ext cx="1398900" cy="3555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5C507B"/>
              </a:buClr>
              <a:buSzPts val="2100"/>
              <a:buFont typeface="Arial"/>
              <a:buNone/>
            </a:pPr>
            <a:r>
              <a:rPr lang="fr" sz="1500">
                <a:solidFill>
                  <a:srgbClr val="FFFFFF"/>
                </a:solidFill>
                <a:latin typeface="Poppins Medium"/>
                <a:ea typeface="Poppins Medium"/>
                <a:cs typeface="Poppins Medium"/>
                <a:sym typeface="Poppins Medium"/>
              </a:rPr>
              <a:t>Ideate</a:t>
            </a:r>
            <a:endParaRPr sz="1500" i="0" u="none" strike="noStrike" cap="none">
              <a:solidFill>
                <a:srgbClr val="FFFFFF"/>
              </a:solidFill>
              <a:latin typeface="Poppins Medium"/>
              <a:ea typeface="Poppins Medium"/>
              <a:cs typeface="Poppins Medium"/>
              <a:sym typeface="Poppins Medium"/>
            </a:endParaRPr>
          </a:p>
        </p:txBody>
      </p:sp>
      <p:sp>
        <p:nvSpPr>
          <p:cNvPr id="52" name="Google Shape;52;p4"/>
          <p:cNvSpPr txBox="1"/>
          <p:nvPr/>
        </p:nvSpPr>
        <p:spPr>
          <a:xfrm>
            <a:off x="6119838" y="6433213"/>
            <a:ext cx="1398900" cy="3555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5C507B"/>
              </a:buClr>
              <a:buSzPts val="2100"/>
              <a:buFont typeface="Arial"/>
              <a:buNone/>
            </a:pPr>
            <a:r>
              <a:rPr lang="fr" sz="1500">
                <a:solidFill>
                  <a:srgbClr val="FFFFFF"/>
                </a:solidFill>
                <a:latin typeface="Poppins Medium"/>
                <a:ea typeface="Poppins Medium"/>
                <a:cs typeface="Poppins Medium"/>
                <a:sym typeface="Poppins Medium"/>
              </a:rPr>
              <a:t>Prototype</a:t>
            </a:r>
            <a:endParaRPr sz="1500" i="0" u="none" strike="noStrike" cap="none">
              <a:solidFill>
                <a:srgbClr val="FFFFFF"/>
              </a:solidFill>
              <a:latin typeface="Poppins Medium"/>
              <a:ea typeface="Poppins Medium"/>
              <a:cs typeface="Poppins Medium"/>
              <a:sym typeface="Poppins Medium"/>
            </a:endParaRPr>
          </a:p>
        </p:txBody>
      </p:sp>
      <p:sp>
        <p:nvSpPr>
          <p:cNvPr id="53" name="Google Shape;53;p4"/>
          <p:cNvSpPr txBox="1"/>
          <p:nvPr/>
        </p:nvSpPr>
        <p:spPr>
          <a:xfrm>
            <a:off x="7789200" y="6433225"/>
            <a:ext cx="1815000" cy="355500"/>
          </a:xfrm>
          <a:prstGeom prst="rect">
            <a:avLst/>
          </a:prstGeom>
          <a:noFill/>
          <a:ln>
            <a:noFill/>
          </a:ln>
        </p:spPr>
        <p:txBody>
          <a:bodyPr spcFirstLastPara="1" wrap="square" lIns="162650" tIns="81300" rIns="162650" bIns="81300" anchor="t" anchorCtr="0">
            <a:noAutofit/>
          </a:bodyPr>
          <a:lstStyle/>
          <a:p>
            <a:pPr marL="0" marR="0" lvl="0" indent="0" algn="l" rtl="0">
              <a:lnSpc>
                <a:spcPct val="90000"/>
              </a:lnSpc>
              <a:spcBef>
                <a:spcPts val="0"/>
              </a:spcBef>
              <a:spcAft>
                <a:spcPts val="0"/>
              </a:spcAft>
              <a:buClr>
                <a:srgbClr val="5C507B"/>
              </a:buClr>
              <a:buSzPts val="2100"/>
              <a:buFont typeface="Arial"/>
              <a:buNone/>
            </a:pPr>
            <a:r>
              <a:rPr lang="fr" sz="1500">
                <a:solidFill>
                  <a:srgbClr val="FFFFFF"/>
                </a:solidFill>
                <a:latin typeface="Poppins Medium"/>
                <a:ea typeface="Poppins Medium"/>
                <a:cs typeface="Poppins Medium"/>
                <a:sym typeface="Poppins Medium"/>
              </a:rPr>
              <a:t>Test &amp; Evaluate</a:t>
            </a:r>
            <a:endParaRPr sz="1500" i="0" u="none" strike="noStrike" cap="none">
              <a:solidFill>
                <a:srgbClr val="FFFFFF"/>
              </a:solidFill>
              <a:latin typeface="Poppins Medium"/>
              <a:ea typeface="Poppins Medium"/>
              <a:cs typeface="Poppins Medium"/>
              <a:sym typeface="Poppins Medium"/>
            </a:endParaRPr>
          </a:p>
        </p:txBody>
      </p:sp>
      <p:pic>
        <p:nvPicPr>
          <p:cNvPr id="54" name="Google Shape;54;p4"/>
          <p:cNvPicPr preferRelativeResize="0"/>
          <p:nvPr/>
        </p:nvPicPr>
        <p:blipFill>
          <a:blip r:embed="rId3">
            <a:alphaModFix/>
          </a:blip>
          <a:stretch>
            <a:fillRect/>
          </a:stretch>
        </p:blipFill>
        <p:spPr>
          <a:xfrm>
            <a:off x="0" y="0"/>
            <a:ext cx="539900" cy="10440005"/>
          </a:xfrm>
          <a:prstGeom prst="rect">
            <a:avLst/>
          </a:prstGeom>
          <a:noFill/>
          <a:ln>
            <a:noFill/>
          </a:ln>
        </p:spPr>
      </p:pic>
      <p:sp>
        <p:nvSpPr>
          <p:cNvPr id="55" name="Google Shape;55;p4"/>
          <p:cNvSpPr txBox="1"/>
          <p:nvPr/>
        </p:nvSpPr>
        <p:spPr>
          <a:xfrm>
            <a:off x="11835349" y="251450"/>
            <a:ext cx="3019800" cy="499200"/>
          </a:xfrm>
          <a:prstGeom prst="rect">
            <a:avLst/>
          </a:prstGeom>
          <a:noFill/>
          <a:ln>
            <a:noFill/>
          </a:ln>
        </p:spPr>
        <p:txBody>
          <a:bodyPr spcFirstLastPara="1" wrap="square" lIns="162650" tIns="81300" rIns="162650" bIns="81300" anchor="t" anchorCtr="0">
            <a:noAutofit/>
          </a:bodyPr>
          <a:lstStyle/>
          <a:p>
            <a:pPr marL="0" lvl="0" indent="0" algn="r" rtl="0">
              <a:lnSpc>
                <a:spcPct val="90000"/>
              </a:lnSpc>
              <a:spcBef>
                <a:spcPts val="0"/>
              </a:spcBef>
              <a:spcAft>
                <a:spcPts val="0"/>
              </a:spcAft>
              <a:buClr>
                <a:srgbClr val="391E5C"/>
              </a:buClr>
              <a:buSzPts val="4600"/>
              <a:buFont typeface="Arial"/>
              <a:buNone/>
            </a:pPr>
            <a:r>
              <a:rPr lang="fr" sz="2100" b="1">
                <a:solidFill>
                  <a:srgbClr val="391E5C"/>
                </a:solidFill>
                <a:latin typeface="Poppins"/>
                <a:ea typeface="Poppins"/>
                <a:cs typeface="Poppins"/>
                <a:sym typeface="Poppins"/>
              </a:rPr>
              <a:t>2/2</a:t>
            </a:r>
            <a:endParaRPr sz="2100" b="0" i="0" u="none" strike="noStrike" cap="none">
              <a:solidFill>
                <a:srgbClr val="000000"/>
              </a:solidFill>
              <a:latin typeface="Arial"/>
              <a:ea typeface="Arial"/>
              <a:cs typeface="Arial"/>
              <a:sym typeface="Arial"/>
            </a:endParaRPr>
          </a:p>
        </p:txBody>
      </p:sp>
      <p:sp>
        <p:nvSpPr>
          <p:cNvPr id="56" name="Google Shape;56;p4"/>
          <p:cNvSpPr txBox="1"/>
          <p:nvPr/>
        </p:nvSpPr>
        <p:spPr>
          <a:xfrm>
            <a:off x="787881" y="7260300"/>
            <a:ext cx="1405200" cy="440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C507B"/>
              </a:buClr>
              <a:buSzPts val="1200"/>
              <a:buFont typeface="Arial"/>
              <a:buNone/>
            </a:pPr>
            <a:r>
              <a:rPr lang="fr" sz="1600">
                <a:solidFill>
                  <a:srgbClr val="5C507B"/>
                </a:solidFill>
                <a:latin typeface="Poppins Medium"/>
                <a:ea typeface="Poppins Medium"/>
                <a:cs typeface="Poppins Medium"/>
                <a:sym typeface="Poppins Medium"/>
              </a:rPr>
              <a:t>Engage</a:t>
            </a:r>
            <a:endParaRPr sz="1600" i="0" u="none" strike="noStrike" cap="none">
              <a:solidFill>
                <a:srgbClr val="5C507B"/>
              </a:solidFill>
              <a:latin typeface="Poppins Medium"/>
              <a:ea typeface="Poppins Medium"/>
              <a:cs typeface="Poppins Medium"/>
              <a:sym typeface="Poppins Medium"/>
            </a:endParaRPr>
          </a:p>
        </p:txBody>
      </p:sp>
      <p:sp>
        <p:nvSpPr>
          <p:cNvPr id="57" name="Google Shape;57;p4"/>
          <p:cNvSpPr txBox="1"/>
          <p:nvPr/>
        </p:nvSpPr>
        <p:spPr>
          <a:xfrm>
            <a:off x="787881" y="8287675"/>
            <a:ext cx="1405200" cy="440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C507B"/>
              </a:buClr>
              <a:buSzPts val="1200"/>
              <a:buFont typeface="Arial"/>
              <a:buNone/>
            </a:pPr>
            <a:r>
              <a:rPr lang="fr" sz="1600">
                <a:solidFill>
                  <a:srgbClr val="5C507B"/>
                </a:solidFill>
                <a:latin typeface="Poppins Medium"/>
                <a:ea typeface="Poppins Medium"/>
                <a:cs typeface="Poppins Medium"/>
                <a:sym typeface="Poppins Medium"/>
              </a:rPr>
              <a:t>Observe</a:t>
            </a:r>
            <a:endParaRPr sz="1600" i="0" u="none" strike="noStrike" cap="none">
              <a:solidFill>
                <a:srgbClr val="5C507B"/>
              </a:solidFill>
              <a:latin typeface="Poppins Medium"/>
              <a:ea typeface="Poppins Medium"/>
              <a:cs typeface="Poppins Medium"/>
              <a:sym typeface="Poppins Medium"/>
            </a:endParaRPr>
          </a:p>
        </p:txBody>
      </p:sp>
      <p:sp>
        <p:nvSpPr>
          <p:cNvPr id="58" name="Google Shape;58;p4"/>
          <p:cNvSpPr txBox="1"/>
          <p:nvPr/>
        </p:nvSpPr>
        <p:spPr>
          <a:xfrm>
            <a:off x="787881" y="9315058"/>
            <a:ext cx="1405200" cy="440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C507B"/>
              </a:buClr>
              <a:buSzPts val="1200"/>
              <a:buFont typeface="Arial"/>
              <a:buNone/>
            </a:pPr>
            <a:r>
              <a:rPr lang="fr" sz="1600">
                <a:solidFill>
                  <a:srgbClr val="5C507B"/>
                </a:solidFill>
                <a:latin typeface="Poppins Medium"/>
                <a:ea typeface="Poppins Medium"/>
                <a:cs typeface="Poppins Medium"/>
                <a:sym typeface="Poppins Medium"/>
              </a:rPr>
              <a:t>Explore</a:t>
            </a:r>
            <a:endParaRPr sz="1600" i="0" u="none" strike="noStrike" cap="none">
              <a:solidFill>
                <a:srgbClr val="5C507B"/>
              </a:solidFill>
              <a:latin typeface="Poppins Medium"/>
              <a:ea typeface="Poppins Medium"/>
              <a:cs typeface="Poppins Medium"/>
              <a:sym typeface="Poppins Medium"/>
            </a:endParaRPr>
          </a:p>
        </p:txBody>
      </p:sp>
      <p:sp>
        <p:nvSpPr>
          <p:cNvPr id="59" name="Google Shape;59;p4"/>
          <p:cNvSpPr txBox="1"/>
          <p:nvPr/>
        </p:nvSpPr>
        <p:spPr>
          <a:xfrm>
            <a:off x="2627982" y="7260300"/>
            <a:ext cx="1405200" cy="440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C507B"/>
              </a:buClr>
              <a:buSzPts val="1200"/>
              <a:buFont typeface="Arial"/>
              <a:buNone/>
            </a:pPr>
            <a:r>
              <a:rPr lang="fr" sz="1600">
                <a:solidFill>
                  <a:srgbClr val="5C507B"/>
                </a:solidFill>
                <a:latin typeface="Poppins Medium"/>
                <a:ea typeface="Poppins Medium"/>
                <a:cs typeface="Poppins Medium"/>
                <a:sym typeface="Poppins Medium"/>
              </a:rPr>
              <a:t>Share</a:t>
            </a:r>
            <a:endParaRPr sz="1600" i="0" u="none" strike="noStrike" cap="none">
              <a:solidFill>
                <a:srgbClr val="5C507B"/>
              </a:solidFill>
              <a:latin typeface="Poppins Medium"/>
              <a:ea typeface="Poppins Medium"/>
              <a:cs typeface="Poppins Medium"/>
              <a:sym typeface="Poppins Medium"/>
            </a:endParaRPr>
          </a:p>
        </p:txBody>
      </p:sp>
      <p:sp>
        <p:nvSpPr>
          <p:cNvPr id="60" name="Google Shape;60;p4"/>
          <p:cNvSpPr txBox="1"/>
          <p:nvPr/>
        </p:nvSpPr>
        <p:spPr>
          <a:xfrm>
            <a:off x="2627982" y="8287675"/>
            <a:ext cx="1405200" cy="440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C507B"/>
              </a:buClr>
              <a:buSzPts val="1200"/>
              <a:buFont typeface="Arial"/>
              <a:buNone/>
            </a:pPr>
            <a:r>
              <a:rPr lang="fr" sz="1600">
                <a:solidFill>
                  <a:srgbClr val="5C507B"/>
                </a:solidFill>
                <a:latin typeface="Poppins Medium"/>
                <a:ea typeface="Poppins Medium"/>
                <a:cs typeface="Poppins Medium"/>
                <a:sym typeface="Poppins Medium"/>
              </a:rPr>
              <a:t>Reframe</a:t>
            </a:r>
            <a:endParaRPr sz="1600" u="none" strike="noStrike" cap="none">
              <a:solidFill>
                <a:srgbClr val="5C507B"/>
              </a:solidFill>
              <a:latin typeface="Poppins Medium"/>
              <a:ea typeface="Poppins Medium"/>
              <a:cs typeface="Poppins Medium"/>
              <a:sym typeface="Poppins Medium"/>
            </a:endParaRPr>
          </a:p>
        </p:txBody>
      </p:sp>
      <p:sp>
        <p:nvSpPr>
          <p:cNvPr id="61" name="Google Shape;61;p4"/>
          <p:cNvSpPr txBox="1"/>
          <p:nvPr/>
        </p:nvSpPr>
        <p:spPr>
          <a:xfrm>
            <a:off x="4383545" y="7260300"/>
            <a:ext cx="1405200" cy="440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C507B"/>
              </a:buClr>
              <a:buSzPts val="1200"/>
              <a:buFont typeface="Arial"/>
              <a:buNone/>
            </a:pPr>
            <a:r>
              <a:rPr lang="fr" sz="1600">
                <a:solidFill>
                  <a:srgbClr val="5C507B"/>
                </a:solidFill>
                <a:latin typeface="Poppins Medium"/>
                <a:ea typeface="Poppins Medium"/>
                <a:cs typeface="Poppins Medium"/>
                <a:sym typeface="Poppins Medium"/>
              </a:rPr>
              <a:t>Benchmark</a:t>
            </a:r>
            <a:endParaRPr sz="1600" i="0" u="none" strike="noStrike" cap="none">
              <a:solidFill>
                <a:srgbClr val="5C507B"/>
              </a:solidFill>
              <a:latin typeface="Poppins Medium"/>
              <a:ea typeface="Poppins Medium"/>
              <a:cs typeface="Poppins Medium"/>
              <a:sym typeface="Poppins Medium"/>
            </a:endParaRPr>
          </a:p>
        </p:txBody>
      </p:sp>
      <p:sp>
        <p:nvSpPr>
          <p:cNvPr id="62" name="Google Shape;62;p4"/>
          <p:cNvSpPr txBox="1"/>
          <p:nvPr/>
        </p:nvSpPr>
        <p:spPr>
          <a:xfrm>
            <a:off x="4383545" y="8287675"/>
            <a:ext cx="1405200" cy="440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C507B"/>
              </a:buClr>
              <a:buSzPts val="1200"/>
              <a:buFont typeface="Arial"/>
              <a:buNone/>
            </a:pPr>
            <a:r>
              <a:rPr lang="fr" sz="1600">
                <a:solidFill>
                  <a:srgbClr val="5C507B"/>
                </a:solidFill>
                <a:latin typeface="Poppins Medium"/>
                <a:ea typeface="Poppins Medium"/>
                <a:cs typeface="Poppins Medium"/>
                <a:sym typeface="Poppins Medium"/>
              </a:rPr>
              <a:t>Brainstorm</a:t>
            </a:r>
            <a:endParaRPr sz="1600" i="0" u="none" strike="noStrike" cap="none">
              <a:solidFill>
                <a:srgbClr val="5C507B"/>
              </a:solidFill>
              <a:latin typeface="Poppins Medium"/>
              <a:ea typeface="Poppins Medium"/>
              <a:cs typeface="Poppins Medium"/>
              <a:sym typeface="Poppins Medium"/>
            </a:endParaRPr>
          </a:p>
        </p:txBody>
      </p:sp>
      <p:sp>
        <p:nvSpPr>
          <p:cNvPr id="63" name="Google Shape;63;p4"/>
          <p:cNvSpPr txBox="1"/>
          <p:nvPr/>
        </p:nvSpPr>
        <p:spPr>
          <a:xfrm>
            <a:off x="4383545" y="9315058"/>
            <a:ext cx="1405200" cy="440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C507B"/>
              </a:buClr>
              <a:buSzPts val="1200"/>
              <a:buFont typeface="Arial"/>
              <a:buNone/>
            </a:pPr>
            <a:r>
              <a:rPr lang="fr" sz="1600">
                <a:solidFill>
                  <a:srgbClr val="5C507B"/>
                </a:solidFill>
                <a:latin typeface="Poppins Medium"/>
                <a:ea typeface="Poppins Medium"/>
                <a:cs typeface="Poppins Medium"/>
                <a:sym typeface="Poppins Medium"/>
              </a:rPr>
              <a:t>Mix-up</a:t>
            </a:r>
            <a:endParaRPr sz="1600" u="none" strike="noStrike" cap="none">
              <a:solidFill>
                <a:srgbClr val="5C507B"/>
              </a:solidFill>
              <a:latin typeface="Poppins Medium"/>
              <a:ea typeface="Poppins Medium"/>
              <a:cs typeface="Poppins Medium"/>
              <a:sym typeface="Poppins Medium"/>
            </a:endParaRPr>
          </a:p>
        </p:txBody>
      </p:sp>
      <p:sp>
        <p:nvSpPr>
          <p:cNvPr id="64" name="Google Shape;64;p4"/>
          <p:cNvSpPr txBox="1"/>
          <p:nvPr/>
        </p:nvSpPr>
        <p:spPr>
          <a:xfrm>
            <a:off x="6139076" y="7260300"/>
            <a:ext cx="1597800" cy="440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C507B"/>
              </a:buClr>
              <a:buSzPts val="1200"/>
              <a:buFont typeface="Arial"/>
              <a:buNone/>
            </a:pPr>
            <a:r>
              <a:rPr lang="fr" sz="1600">
                <a:solidFill>
                  <a:srgbClr val="5C507B"/>
                </a:solidFill>
                <a:latin typeface="Poppins Medium"/>
                <a:ea typeface="Poppins Medium"/>
                <a:cs typeface="Poppins Medium"/>
                <a:sym typeface="Poppins Medium"/>
              </a:rPr>
              <a:t>Build models</a:t>
            </a:r>
            <a:endParaRPr sz="1600" i="0" u="none" strike="noStrike" cap="none">
              <a:solidFill>
                <a:srgbClr val="5C507B"/>
              </a:solidFill>
              <a:latin typeface="Poppins Medium"/>
              <a:ea typeface="Poppins Medium"/>
              <a:cs typeface="Poppins Medium"/>
              <a:sym typeface="Poppins Medium"/>
            </a:endParaRPr>
          </a:p>
        </p:txBody>
      </p:sp>
      <p:sp>
        <p:nvSpPr>
          <p:cNvPr id="65" name="Google Shape;65;p4"/>
          <p:cNvSpPr txBox="1"/>
          <p:nvPr/>
        </p:nvSpPr>
        <p:spPr>
          <a:xfrm>
            <a:off x="6139065" y="8287675"/>
            <a:ext cx="1405200" cy="440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C507B"/>
              </a:buClr>
              <a:buSzPts val="1200"/>
              <a:buFont typeface="Arial"/>
              <a:buNone/>
            </a:pPr>
            <a:r>
              <a:rPr lang="fr" sz="1600">
                <a:solidFill>
                  <a:srgbClr val="5C507B"/>
                </a:solidFill>
                <a:latin typeface="Poppins Medium"/>
                <a:ea typeface="Poppins Medium"/>
                <a:cs typeface="Poppins Medium"/>
                <a:sym typeface="Poppins Medium"/>
              </a:rPr>
              <a:t>Storyboard</a:t>
            </a:r>
            <a:endParaRPr sz="1600" i="0" u="none" strike="noStrike" cap="none">
              <a:solidFill>
                <a:srgbClr val="5C507B"/>
              </a:solidFill>
              <a:latin typeface="Poppins Medium"/>
              <a:ea typeface="Poppins Medium"/>
              <a:cs typeface="Poppins Medium"/>
              <a:sym typeface="Poppins Medium"/>
            </a:endParaRPr>
          </a:p>
        </p:txBody>
      </p:sp>
      <p:sp>
        <p:nvSpPr>
          <p:cNvPr id="66" name="Google Shape;66;p4"/>
          <p:cNvSpPr txBox="1"/>
          <p:nvPr/>
        </p:nvSpPr>
        <p:spPr>
          <a:xfrm>
            <a:off x="6139065" y="9315058"/>
            <a:ext cx="1405200" cy="440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C507B"/>
              </a:buClr>
              <a:buSzPts val="1200"/>
              <a:buFont typeface="Arial"/>
              <a:buNone/>
            </a:pPr>
            <a:r>
              <a:rPr lang="fr" sz="1600">
                <a:solidFill>
                  <a:srgbClr val="5C507B"/>
                </a:solidFill>
                <a:latin typeface="Poppins Medium"/>
                <a:ea typeface="Poppins Medium"/>
                <a:cs typeface="Poppins Medium"/>
                <a:sym typeface="Poppins Medium"/>
              </a:rPr>
              <a:t>Simulate</a:t>
            </a:r>
            <a:endParaRPr sz="1600" i="0" u="none" strike="noStrike" cap="none">
              <a:solidFill>
                <a:srgbClr val="5C507B"/>
              </a:solidFill>
              <a:latin typeface="Poppins Medium"/>
              <a:ea typeface="Poppins Medium"/>
              <a:cs typeface="Poppins Medium"/>
              <a:sym typeface="Poppins Medium"/>
            </a:endParaRPr>
          </a:p>
        </p:txBody>
      </p:sp>
      <p:sp>
        <p:nvSpPr>
          <p:cNvPr id="67" name="Google Shape;67;p4"/>
          <p:cNvSpPr txBox="1"/>
          <p:nvPr/>
        </p:nvSpPr>
        <p:spPr>
          <a:xfrm>
            <a:off x="7894607" y="7260300"/>
            <a:ext cx="1405200" cy="440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C507B"/>
              </a:buClr>
              <a:buSzPts val="1200"/>
              <a:buFont typeface="Arial"/>
              <a:buNone/>
            </a:pPr>
            <a:r>
              <a:rPr lang="fr" sz="1600">
                <a:solidFill>
                  <a:srgbClr val="5C507B"/>
                </a:solidFill>
                <a:latin typeface="Poppins Medium"/>
                <a:ea typeface="Poppins Medium"/>
                <a:cs typeface="Poppins Medium"/>
                <a:sym typeface="Poppins Medium"/>
              </a:rPr>
              <a:t>Test</a:t>
            </a:r>
            <a:endParaRPr sz="1600" i="0" u="none" strike="noStrike" cap="none">
              <a:solidFill>
                <a:srgbClr val="5C507B"/>
              </a:solidFill>
              <a:latin typeface="Poppins Medium"/>
              <a:ea typeface="Poppins Medium"/>
              <a:cs typeface="Poppins Medium"/>
              <a:sym typeface="Poppins Medium"/>
            </a:endParaRPr>
          </a:p>
        </p:txBody>
      </p:sp>
      <p:sp>
        <p:nvSpPr>
          <p:cNvPr id="68" name="Google Shape;68;p4"/>
          <p:cNvSpPr txBox="1"/>
          <p:nvPr/>
        </p:nvSpPr>
        <p:spPr>
          <a:xfrm>
            <a:off x="7894614" y="8287676"/>
            <a:ext cx="1405200" cy="440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C507B"/>
              </a:buClr>
              <a:buSzPts val="1200"/>
              <a:buFont typeface="Arial"/>
              <a:buNone/>
            </a:pPr>
            <a:r>
              <a:rPr lang="fr" sz="1600">
                <a:solidFill>
                  <a:srgbClr val="5C507B"/>
                </a:solidFill>
                <a:latin typeface="Poppins Medium"/>
                <a:ea typeface="Poppins Medium"/>
                <a:cs typeface="Poppins Medium"/>
                <a:sym typeface="Poppins Medium"/>
              </a:rPr>
              <a:t>Iterate</a:t>
            </a:r>
            <a:endParaRPr sz="1600" i="0" u="none" strike="noStrike" cap="none">
              <a:solidFill>
                <a:srgbClr val="5C507B"/>
              </a:solidFill>
              <a:latin typeface="Poppins Medium"/>
              <a:ea typeface="Poppins Medium"/>
              <a:cs typeface="Poppins Medium"/>
              <a:sym typeface="Poppins Medium"/>
            </a:endParaRPr>
          </a:p>
        </p:txBody>
      </p:sp>
      <p:sp>
        <p:nvSpPr>
          <p:cNvPr id="69" name="Google Shape;69;p4"/>
          <p:cNvSpPr txBox="1"/>
          <p:nvPr/>
        </p:nvSpPr>
        <p:spPr>
          <a:xfrm>
            <a:off x="7894607" y="9315058"/>
            <a:ext cx="1405200" cy="440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C507B"/>
              </a:buClr>
              <a:buSzPts val="1200"/>
              <a:buFont typeface="Arial"/>
              <a:buNone/>
            </a:pPr>
            <a:r>
              <a:rPr lang="fr" sz="1600">
                <a:solidFill>
                  <a:srgbClr val="5C507B"/>
                </a:solidFill>
                <a:latin typeface="Poppins Medium"/>
                <a:ea typeface="Poppins Medium"/>
                <a:cs typeface="Poppins Medium"/>
                <a:sym typeface="Poppins Medium"/>
              </a:rPr>
              <a:t>Evaluate</a:t>
            </a:r>
            <a:endParaRPr sz="1600" u="none" strike="noStrike" cap="none">
              <a:solidFill>
                <a:srgbClr val="5C507B"/>
              </a:solidFill>
              <a:latin typeface="Poppins Medium"/>
              <a:ea typeface="Poppins Medium"/>
              <a:cs typeface="Poppins Medium"/>
              <a:sym typeface="Poppins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5"/>
          <p:cNvSpPr/>
          <p:nvPr/>
        </p:nvSpPr>
        <p:spPr>
          <a:xfrm>
            <a:off x="7385575" y="3177850"/>
            <a:ext cx="7482600" cy="3409200"/>
          </a:xfrm>
          <a:prstGeom prst="rect">
            <a:avLst/>
          </a:prstGeom>
          <a:solidFill>
            <a:srgbClr val="F3F3F3"/>
          </a:solidFill>
          <a:ln>
            <a:noFill/>
          </a:ln>
          <a:effectLst>
            <a:outerShdw blurRad="57150" dist="19050" dir="5400000" algn="bl" rotWithShape="0">
              <a:srgbClr val="D9D9D9">
                <a:alpha val="14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2" name="Google Shape;72;p5"/>
          <p:cNvSpPr/>
          <p:nvPr/>
        </p:nvSpPr>
        <p:spPr>
          <a:xfrm>
            <a:off x="7385575" y="248925"/>
            <a:ext cx="7482600" cy="2737200"/>
          </a:xfrm>
          <a:prstGeom prst="rect">
            <a:avLst/>
          </a:prstGeom>
          <a:solidFill>
            <a:srgbClr val="F3F3F3"/>
          </a:solidFill>
          <a:ln>
            <a:noFill/>
          </a:ln>
          <a:effectLst>
            <a:outerShdw blurRad="57150" dist="19050" dir="5400000" algn="bl" rotWithShape="0">
              <a:srgbClr val="D9D9D9">
                <a:alpha val="14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3" name="Google Shape;73;p5"/>
          <p:cNvSpPr txBox="1"/>
          <p:nvPr/>
        </p:nvSpPr>
        <p:spPr>
          <a:xfrm>
            <a:off x="7440975" y="439825"/>
            <a:ext cx="7350900" cy="933300"/>
          </a:xfrm>
          <a:prstGeom prst="rect">
            <a:avLst/>
          </a:prstGeom>
          <a:noFill/>
          <a:ln>
            <a:noFill/>
          </a:ln>
        </p:spPr>
        <p:txBody>
          <a:bodyPr spcFirstLastPara="1" wrap="square" lIns="162650" tIns="81300" rIns="162650" bIns="81300" anchor="t" anchorCtr="0">
            <a:noAutofit/>
          </a:bodyPr>
          <a:lstStyle/>
          <a:p>
            <a:pPr marL="0" marR="0" lvl="0" indent="0" algn="l" rtl="0">
              <a:lnSpc>
                <a:spcPct val="115000"/>
              </a:lnSpc>
              <a:spcBef>
                <a:spcPts val="0"/>
              </a:spcBef>
              <a:spcAft>
                <a:spcPts val="0"/>
              </a:spcAft>
              <a:buClr>
                <a:srgbClr val="391E5C"/>
              </a:buClr>
              <a:buSzPts val="4600"/>
              <a:buFont typeface="Arial"/>
              <a:buNone/>
            </a:pPr>
            <a:r>
              <a:rPr lang="fr" sz="1600" b="1">
                <a:solidFill>
                  <a:srgbClr val="999999"/>
                </a:solidFill>
                <a:latin typeface="Poppins"/>
                <a:ea typeface="Poppins"/>
                <a:cs typeface="Poppins"/>
                <a:sym typeface="Poppins"/>
              </a:rPr>
              <a:t>Tell us about your experience using the D-TIPS  tools.</a:t>
            </a:r>
            <a:endParaRPr sz="1600" b="1">
              <a:solidFill>
                <a:srgbClr val="999999"/>
              </a:solidFill>
              <a:latin typeface="Poppins"/>
              <a:ea typeface="Poppins"/>
              <a:cs typeface="Poppins"/>
              <a:sym typeface="Poppins"/>
            </a:endParaRPr>
          </a:p>
          <a:p>
            <a:pPr marL="0" marR="0" lvl="0" indent="0" algn="l" rtl="0">
              <a:lnSpc>
                <a:spcPct val="115000"/>
              </a:lnSpc>
              <a:spcBef>
                <a:spcPts val="0"/>
              </a:spcBef>
              <a:spcAft>
                <a:spcPts val="0"/>
              </a:spcAft>
              <a:buClr>
                <a:srgbClr val="391E5C"/>
              </a:buClr>
              <a:buSzPts val="4600"/>
              <a:buFont typeface="Arial"/>
              <a:buNone/>
            </a:pPr>
            <a:r>
              <a:rPr lang="fr">
                <a:solidFill>
                  <a:srgbClr val="999999"/>
                </a:solidFill>
                <a:latin typeface="Poppins"/>
                <a:ea typeface="Poppins"/>
                <a:cs typeface="Poppins"/>
                <a:sym typeface="Poppins"/>
              </a:rPr>
              <a:t>Which ones did you use? How useful were they? What was challenging? Were they easy to use? Share with us if  you have improvement suggestions? </a:t>
            </a:r>
            <a:endParaRPr u="none" strike="noStrike" cap="none">
              <a:solidFill>
                <a:srgbClr val="999999"/>
              </a:solidFill>
            </a:endParaRPr>
          </a:p>
        </p:txBody>
      </p:sp>
      <p:sp>
        <p:nvSpPr>
          <p:cNvPr id="74" name="Google Shape;74;p5"/>
          <p:cNvSpPr txBox="1"/>
          <p:nvPr/>
        </p:nvSpPr>
        <p:spPr>
          <a:xfrm>
            <a:off x="7440975" y="3377325"/>
            <a:ext cx="7350900" cy="933300"/>
          </a:xfrm>
          <a:prstGeom prst="rect">
            <a:avLst/>
          </a:prstGeom>
          <a:noFill/>
          <a:ln>
            <a:noFill/>
          </a:ln>
        </p:spPr>
        <p:txBody>
          <a:bodyPr spcFirstLastPara="1" wrap="square" lIns="162650" tIns="81300" rIns="162650" bIns="81300" anchor="t" anchorCtr="0">
            <a:noAutofit/>
          </a:bodyPr>
          <a:lstStyle/>
          <a:p>
            <a:pPr marL="0" marR="0" lvl="0" indent="0" algn="l" rtl="0">
              <a:lnSpc>
                <a:spcPct val="115000"/>
              </a:lnSpc>
              <a:spcBef>
                <a:spcPts val="0"/>
              </a:spcBef>
              <a:spcAft>
                <a:spcPts val="0"/>
              </a:spcAft>
              <a:buClr>
                <a:srgbClr val="391E5C"/>
              </a:buClr>
              <a:buSzPts val="4600"/>
              <a:buFont typeface="Arial"/>
              <a:buNone/>
            </a:pPr>
            <a:r>
              <a:rPr lang="fr" sz="1600" b="1">
                <a:solidFill>
                  <a:srgbClr val="999999"/>
                </a:solidFill>
                <a:latin typeface="Poppins"/>
                <a:ea typeface="Poppins"/>
                <a:cs typeface="Poppins"/>
                <a:sym typeface="Poppins"/>
              </a:rPr>
              <a:t>Project poster content</a:t>
            </a:r>
            <a:endParaRPr sz="1600" b="1">
              <a:solidFill>
                <a:srgbClr val="999999"/>
              </a:solidFill>
              <a:latin typeface="Poppins"/>
              <a:ea typeface="Poppins"/>
              <a:cs typeface="Poppins"/>
              <a:sym typeface="Poppins"/>
            </a:endParaRPr>
          </a:p>
          <a:p>
            <a:pPr marL="0" marR="0" lvl="0" indent="0" algn="l" rtl="0">
              <a:lnSpc>
                <a:spcPct val="115000"/>
              </a:lnSpc>
              <a:spcBef>
                <a:spcPts val="0"/>
              </a:spcBef>
              <a:spcAft>
                <a:spcPts val="0"/>
              </a:spcAft>
              <a:buClr>
                <a:srgbClr val="391E5C"/>
              </a:buClr>
              <a:buSzPts val="4600"/>
              <a:buFont typeface="Arial"/>
              <a:buNone/>
            </a:pPr>
            <a:r>
              <a:rPr lang="fr">
                <a:solidFill>
                  <a:srgbClr val="999999"/>
                </a:solidFill>
                <a:latin typeface="Poppins"/>
                <a:ea typeface="Poppins"/>
                <a:cs typeface="Poppins"/>
                <a:sym typeface="Poppins"/>
              </a:rPr>
              <a:t>Briefly explain what you did, the results achieved in this phase of design thinking and how they guided you towards the next phase of your project. </a:t>
            </a:r>
            <a:endParaRPr u="none" strike="noStrike" cap="none">
              <a:solidFill>
                <a:srgbClr val="999999"/>
              </a:solidFill>
            </a:endParaRPr>
          </a:p>
        </p:txBody>
      </p:sp>
      <p:sp>
        <p:nvSpPr>
          <p:cNvPr id="75" name="Google Shape;75;p5"/>
          <p:cNvSpPr/>
          <p:nvPr/>
        </p:nvSpPr>
        <p:spPr>
          <a:xfrm>
            <a:off x="7385575" y="6778775"/>
            <a:ext cx="7482600" cy="3557400"/>
          </a:xfrm>
          <a:prstGeom prst="rect">
            <a:avLst/>
          </a:prstGeom>
          <a:solidFill>
            <a:srgbClr val="F3F3F3"/>
          </a:solidFill>
          <a:ln>
            <a:noFill/>
          </a:ln>
          <a:effectLst>
            <a:outerShdw blurRad="57150" dist="19050" dir="5400000" algn="bl" rotWithShape="0">
              <a:srgbClr val="D9D9D9">
                <a:alpha val="14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6" name="Google Shape;76;p5"/>
          <p:cNvSpPr txBox="1"/>
          <p:nvPr/>
        </p:nvSpPr>
        <p:spPr>
          <a:xfrm>
            <a:off x="7440975" y="6924050"/>
            <a:ext cx="7350900" cy="652200"/>
          </a:xfrm>
          <a:prstGeom prst="rect">
            <a:avLst/>
          </a:prstGeom>
          <a:noFill/>
          <a:ln>
            <a:noFill/>
          </a:ln>
        </p:spPr>
        <p:txBody>
          <a:bodyPr spcFirstLastPara="1" wrap="square" lIns="162650" tIns="81300" rIns="162650" bIns="81300" anchor="t" anchorCtr="0">
            <a:noAutofit/>
          </a:bodyPr>
          <a:lstStyle/>
          <a:p>
            <a:pPr marL="0" marR="0" lvl="0" indent="0" algn="l" rtl="0">
              <a:lnSpc>
                <a:spcPct val="115000"/>
              </a:lnSpc>
              <a:spcBef>
                <a:spcPts val="0"/>
              </a:spcBef>
              <a:spcAft>
                <a:spcPts val="0"/>
              </a:spcAft>
              <a:buClr>
                <a:srgbClr val="391E5C"/>
              </a:buClr>
              <a:buSzPts val="4600"/>
              <a:buFont typeface="Arial"/>
              <a:buNone/>
            </a:pPr>
            <a:r>
              <a:rPr lang="fr" sz="1600" b="1">
                <a:solidFill>
                  <a:srgbClr val="999999"/>
                </a:solidFill>
                <a:latin typeface="Poppins"/>
                <a:ea typeface="Poppins"/>
                <a:cs typeface="Poppins"/>
                <a:sym typeface="Poppins"/>
              </a:rPr>
              <a:t>Here, you can add visuals that show your work with the pupils.</a:t>
            </a:r>
            <a:r>
              <a:rPr lang="fr" sz="1600">
                <a:solidFill>
                  <a:srgbClr val="999999"/>
                </a:solidFill>
                <a:latin typeface="Poppins"/>
                <a:ea typeface="Poppins"/>
                <a:cs typeface="Poppins"/>
                <a:sym typeface="Poppins"/>
              </a:rPr>
              <a:t> </a:t>
            </a:r>
            <a:endParaRPr sz="1600">
              <a:solidFill>
                <a:srgbClr val="999999"/>
              </a:solidFill>
              <a:latin typeface="Poppins"/>
              <a:ea typeface="Poppins"/>
              <a:cs typeface="Poppins"/>
              <a:sym typeface="Poppins"/>
            </a:endParaRPr>
          </a:p>
          <a:p>
            <a:pPr marL="0" lvl="0" indent="0" algn="l" rtl="0">
              <a:lnSpc>
                <a:spcPct val="115000"/>
              </a:lnSpc>
              <a:spcBef>
                <a:spcPts val="0"/>
              </a:spcBef>
              <a:spcAft>
                <a:spcPts val="0"/>
              </a:spcAft>
              <a:buClr>
                <a:srgbClr val="391E5C"/>
              </a:buClr>
              <a:buSzPts val="4600"/>
              <a:buFont typeface="Arial"/>
              <a:buNone/>
            </a:pPr>
            <a:r>
              <a:rPr lang="fr">
                <a:solidFill>
                  <a:srgbClr val="999999"/>
                </a:solidFill>
                <a:latin typeface="Poppins"/>
                <a:ea typeface="Poppins"/>
                <a:cs typeface="Poppins"/>
                <a:sym typeface="Poppins"/>
              </a:rPr>
              <a:t>These can be images, sketches, screenshots of pdf documents etc.</a:t>
            </a:r>
            <a:endParaRPr>
              <a:solidFill>
                <a:srgbClr val="999999"/>
              </a:solidFill>
              <a:latin typeface="Poppins"/>
              <a:ea typeface="Poppins"/>
              <a:cs typeface="Poppins"/>
              <a:sym typeface="Poppins"/>
            </a:endParaRPr>
          </a:p>
        </p:txBody>
      </p:sp>
      <p:sp>
        <p:nvSpPr>
          <p:cNvPr id="77" name="Google Shape;77;p5"/>
          <p:cNvSpPr/>
          <p:nvPr/>
        </p:nvSpPr>
        <p:spPr>
          <a:xfrm>
            <a:off x="7517175" y="7596500"/>
            <a:ext cx="7225200" cy="2628000"/>
          </a:xfrm>
          <a:prstGeom prst="rect">
            <a:avLst/>
          </a:prstGeom>
          <a:solidFill>
            <a:srgbClr val="FFFFFF"/>
          </a:solidFill>
          <a:ln w="12700" cap="flat" cmpd="sng">
            <a:solidFill>
              <a:srgbClr val="999999"/>
            </a:solidFill>
            <a:prstDash val="dash"/>
            <a:miter lim="800000"/>
            <a:headEnd type="none" w="sm" len="sm"/>
            <a:tailEnd type="none" w="sm" len="sm"/>
          </a:ln>
          <a:effectLst>
            <a:outerShdw blurRad="57150" dist="19050" dir="5400000" algn="bl" rotWithShape="0">
              <a:srgbClr val="D9D9D9">
                <a:alpha val="14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
        <p:cNvGrpSpPr/>
        <p:nvPr/>
      </p:nvGrpSpPr>
      <p:grpSpPr>
        <a:xfrm>
          <a:off x="0" y="0"/>
          <a:ext cx="0" cy="0"/>
          <a:chOff x="0" y="0"/>
          <a:chExt cx="0" cy="0"/>
        </a:xfrm>
      </p:grpSpPr>
      <p:sp>
        <p:nvSpPr>
          <p:cNvPr id="79" name="Google Shape;79;p6"/>
          <p:cNvSpPr/>
          <p:nvPr/>
        </p:nvSpPr>
        <p:spPr>
          <a:xfrm>
            <a:off x="6915650" y="2570025"/>
            <a:ext cx="7677300" cy="2364300"/>
          </a:xfrm>
          <a:prstGeom prst="rect">
            <a:avLst/>
          </a:prstGeom>
          <a:solidFill>
            <a:srgbClr val="F3F3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0" name="Google Shape;80;p6"/>
          <p:cNvSpPr/>
          <p:nvPr/>
        </p:nvSpPr>
        <p:spPr>
          <a:xfrm>
            <a:off x="6915725" y="5568625"/>
            <a:ext cx="3774300" cy="3899100"/>
          </a:xfrm>
          <a:prstGeom prst="rect">
            <a:avLst/>
          </a:prstGeom>
          <a:solidFill>
            <a:srgbClr val="F3F3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1" name="Google Shape;81;p6"/>
          <p:cNvSpPr/>
          <p:nvPr/>
        </p:nvSpPr>
        <p:spPr>
          <a:xfrm>
            <a:off x="10818725" y="5568625"/>
            <a:ext cx="3774300" cy="3899100"/>
          </a:xfrm>
          <a:prstGeom prst="rect">
            <a:avLst/>
          </a:prstGeom>
          <a:solidFill>
            <a:srgbClr val="F3F3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2"/>
        <p:cNvGrpSpPr/>
        <p:nvPr/>
      </p:nvGrpSpPr>
      <p:grpSpPr>
        <a:xfrm>
          <a:off x="0" y="0"/>
          <a:ext cx="0" cy="0"/>
          <a:chOff x="0" y="0"/>
          <a:chExt cx="0" cy="0"/>
        </a:xfrm>
      </p:grpSpPr>
      <p:sp>
        <p:nvSpPr>
          <p:cNvPr id="83" name="Google Shape;83;p7"/>
          <p:cNvSpPr txBox="1">
            <a:spLocks noGrp="1"/>
          </p:cNvSpPr>
          <p:nvPr>
            <p:ph type="title"/>
          </p:nvPr>
        </p:nvSpPr>
        <p:spPr>
          <a:xfrm>
            <a:off x="515409" y="1127727"/>
            <a:ext cx="4643100" cy="1533900"/>
          </a:xfrm>
          <a:prstGeom prst="rect">
            <a:avLst/>
          </a:prstGeom>
        </p:spPr>
        <p:txBody>
          <a:bodyPr spcFirstLastPara="1" wrap="square" lIns="162650" tIns="162650" rIns="162650" bIns="162650" anchor="b" anchorCtr="0">
            <a:noAutofit/>
          </a:bodyPr>
          <a:lstStyle>
            <a:lvl1pPr lvl="0">
              <a:spcBef>
                <a:spcPts val="0"/>
              </a:spcBef>
              <a:spcAft>
                <a:spcPts val="0"/>
              </a:spcAft>
              <a:buSzPts val="4300"/>
              <a:buNone/>
              <a:defRPr sz="4300"/>
            </a:lvl1pPr>
            <a:lvl2pPr lvl="1">
              <a:spcBef>
                <a:spcPts val="0"/>
              </a:spcBef>
              <a:spcAft>
                <a:spcPts val="0"/>
              </a:spcAft>
              <a:buSzPts val="4300"/>
              <a:buNone/>
              <a:defRPr sz="4300"/>
            </a:lvl2pPr>
            <a:lvl3pPr lvl="2">
              <a:spcBef>
                <a:spcPts val="0"/>
              </a:spcBef>
              <a:spcAft>
                <a:spcPts val="0"/>
              </a:spcAft>
              <a:buSzPts val="4300"/>
              <a:buNone/>
              <a:defRPr sz="4300"/>
            </a:lvl3pPr>
            <a:lvl4pPr lvl="3">
              <a:spcBef>
                <a:spcPts val="0"/>
              </a:spcBef>
              <a:spcAft>
                <a:spcPts val="0"/>
              </a:spcAft>
              <a:buSzPts val="4300"/>
              <a:buNone/>
              <a:defRPr sz="4300"/>
            </a:lvl4pPr>
            <a:lvl5pPr lvl="4">
              <a:spcBef>
                <a:spcPts val="0"/>
              </a:spcBef>
              <a:spcAft>
                <a:spcPts val="0"/>
              </a:spcAft>
              <a:buSzPts val="4300"/>
              <a:buNone/>
              <a:defRPr sz="4300"/>
            </a:lvl5pPr>
            <a:lvl6pPr lvl="5">
              <a:spcBef>
                <a:spcPts val="0"/>
              </a:spcBef>
              <a:spcAft>
                <a:spcPts val="0"/>
              </a:spcAft>
              <a:buSzPts val="4300"/>
              <a:buNone/>
              <a:defRPr sz="4300"/>
            </a:lvl6pPr>
            <a:lvl7pPr lvl="6">
              <a:spcBef>
                <a:spcPts val="0"/>
              </a:spcBef>
              <a:spcAft>
                <a:spcPts val="0"/>
              </a:spcAft>
              <a:buSzPts val="4300"/>
              <a:buNone/>
              <a:defRPr sz="4300"/>
            </a:lvl7pPr>
            <a:lvl8pPr lvl="7">
              <a:spcBef>
                <a:spcPts val="0"/>
              </a:spcBef>
              <a:spcAft>
                <a:spcPts val="0"/>
              </a:spcAft>
              <a:buSzPts val="4300"/>
              <a:buNone/>
              <a:defRPr sz="4300"/>
            </a:lvl8pPr>
            <a:lvl9pPr lvl="8">
              <a:spcBef>
                <a:spcPts val="0"/>
              </a:spcBef>
              <a:spcAft>
                <a:spcPts val="0"/>
              </a:spcAft>
              <a:buSzPts val="4300"/>
              <a:buNone/>
              <a:defRPr sz="4300"/>
            </a:lvl9pPr>
          </a:lstStyle>
          <a:p>
            <a:endParaRPr/>
          </a:p>
        </p:txBody>
      </p:sp>
      <p:sp>
        <p:nvSpPr>
          <p:cNvPr id="84" name="Google Shape;84;p7"/>
          <p:cNvSpPr txBox="1">
            <a:spLocks noGrp="1"/>
          </p:cNvSpPr>
          <p:nvPr>
            <p:ph type="body" idx="1"/>
          </p:nvPr>
        </p:nvSpPr>
        <p:spPr>
          <a:xfrm>
            <a:off x="515409" y="2820535"/>
            <a:ext cx="4643100" cy="6453300"/>
          </a:xfrm>
          <a:prstGeom prst="rect">
            <a:avLst/>
          </a:prstGeom>
        </p:spPr>
        <p:txBody>
          <a:bodyPr spcFirstLastPara="1" wrap="square" lIns="162650" tIns="162650" rIns="162650" bIns="162650" anchor="t" anchorCtr="0">
            <a:noAutofit/>
          </a:bodyPr>
          <a:lstStyle>
            <a:lvl1pPr marL="457200" lvl="0" indent="-361950">
              <a:spcBef>
                <a:spcPts val="0"/>
              </a:spcBef>
              <a:spcAft>
                <a:spcPts val="0"/>
              </a:spcAft>
              <a:buSzPts val="2100"/>
              <a:buChar char="●"/>
              <a:defRPr sz="2100"/>
            </a:lvl1pPr>
            <a:lvl2pPr marL="914400" lvl="1" indent="-361950">
              <a:spcBef>
                <a:spcPts val="2800"/>
              </a:spcBef>
              <a:spcAft>
                <a:spcPts val="0"/>
              </a:spcAft>
              <a:buSzPts val="2100"/>
              <a:buChar char="○"/>
              <a:defRPr sz="2100"/>
            </a:lvl2pPr>
            <a:lvl3pPr marL="1371600" lvl="2" indent="-361950">
              <a:spcBef>
                <a:spcPts val="2800"/>
              </a:spcBef>
              <a:spcAft>
                <a:spcPts val="0"/>
              </a:spcAft>
              <a:buSzPts val="2100"/>
              <a:buChar char="■"/>
              <a:defRPr sz="2100"/>
            </a:lvl3pPr>
            <a:lvl4pPr marL="1828800" lvl="3" indent="-361950">
              <a:spcBef>
                <a:spcPts val="2800"/>
              </a:spcBef>
              <a:spcAft>
                <a:spcPts val="0"/>
              </a:spcAft>
              <a:buSzPts val="2100"/>
              <a:buChar char="●"/>
              <a:defRPr sz="2100"/>
            </a:lvl4pPr>
            <a:lvl5pPr marL="2286000" lvl="4" indent="-361950">
              <a:spcBef>
                <a:spcPts val="2800"/>
              </a:spcBef>
              <a:spcAft>
                <a:spcPts val="0"/>
              </a:spcAft>
              <a:buSzPts val="2100"/>
              <a:buChar char="○"/>
              <a:defRPr sz="2100"/>
            </a:lvl5pPr>
            <a:lvl6pPr marL="2743200" lvl="5" indent="-361950">
              <a:spcBef>
                <a:spcPts val="2800"/>
              </a:spcBef>
              <a:spcAft>
                <a:spcPts val="0"/>
              </a:spcAft>
              <a:buSzPts val="2100"/>
              <a:buChar char="■"/>
              <a:defRPr sz="2100"/>
            </a:lvl6pPr>
            <a:lvl7pPr marL="3200400" lvl="6" indent="-361950">
              <a:spcBef>
                <a:spcPts val="2800"/>
              </a:spcBef>
              <a:spcAft>
                <a:spcPts val="0"/>
              </a:spcAft>
              <a:buSzPts val="2100"/>
              <a:buChar char="●"/>
              <a:defRPr sz="2100"/>
            </a:lvl7pPr>
            <a:lvl8pPr marL="3657600" lvl="7" indent="-361950">
              <a:spcBef>
                <a:spcPts val="2800"/>
              </a:spcBef>
              <a:spcAft>
                <a:spcPts val="0"/>
              </a:spcAft>
              <a:buSzPts val="2100"/>
              <a:buChar char="○"/>
              <a:defRPr sz="2100"/>
            </a:lvl8pPr>
            <a:lvl9pPr marL="4114800" lvl="8" indent="-361950">
              <a:spcBef>
                <a:spcPts val="2800"/>
              </a:spcBef>
              <a:spcAft>
                <a:spcPts val="2800"/>
              </a:spcAft>
              <a:buSzPts val="2100"/>
              <a:buChar char="■"/>
              <a:defRPr sz="2100"/>
            </a:lvl9pPr>
          </a:lstStyle>
          <a:p>
            <a:endParaRPr/>
          </a:p>
        </p:txBody>
      </p:sp>
      <p:sp>
        <p:nvSpPr>
          <p:cNvPr id="85" name="Google Shape;85;p7"/>
          <p:cNvSpPr txBox="1">
            <a:spLocks noGrp="1"/>
          </p:cNvSpPr>
          <p:nvPr>
            <p:ph type="sldNum" idx="12"/>
          </p:nvPr>
        </p:nvSpPr>
        <p:spPr>
          <a:xfrm>
            <a:off x="14009576" y="9465147"/>
            <a:ext cx="907200" cy="798900"/>
          </a:xfrm>
          <a:prstGeom prst="rect">
            <a:avLst/>
          </a:prstGeom>
        </p:spPr>
        <p:txBody>
          <a:bodyPr spcFirstLastPara="1" wrap="square" lIns="162650" tIns="162650" rIns="162650" bIns="1626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6"/>
        <p:cNvGrpSpPr/>
        <p:nvPr/>
      </p:nvGrpSpPr>
      <p:grpSpPr>
        <a:xfrm>
          <a:off x="0" y="0"/>
          <a:ext cx="0" cy="0"/>
          <a:chOff x="0" y="0"/>
          <a:chExt cx="0" cy="0"/>
        </a:xfrm>
      </p:grpSpPr>
      <p:sp>
        <p:nvSpPr>
          <p:cNvPr id="87" name="Google Shape;87;p8"/>
          <p:cNvSpPr txBox="1">
            <a:spLocks noGrp="1"/>
          </p:cNvSpPr>
          <p:nvPr>
            <p:ph type="title"/>
          </p:nvPr>
        </p:nvSpPr>
        <p:spPr>
          <a:xfrm>
            <a:off x="810650" y="913690"/>
            <a:ext cx="10529400" cy="8303400"/>
          </a:xfrm>
          <a:prstGeom prst="rect">
            <a:avLst/>
          </a:prstGeom>
        </p:spPr>
        <p:txBody>
          <a:bodyPr spcFirstLastPara="1" wrap="square" lIns="162650" tIns="162650" rIns="162650" bIns="162650" anchor="ctr" anchorCtr="0">
            <a:noAutofit/>
          </a:bodyPr>
          <a:lstStyle>
            <a:lvl1pPr lvl="0">
              <a:spcBef>
                <a:spcPts val="0"/>
              </a:spcBef>
              <a:spcAft>
                <a:spcPts val="0"/>
              </a:spcAft>
              <a:buSzPts val="8500"/>
              <a:buNone/>
              <a:defRPr sz="8500"/>
            </a:lvl1pPr>
            <a:lvl2pPr lvl="1">
              <a:spcBef>
                <a:spcPts val="0"/>
              </a:spcBef>
              <a:spcAft>
                <a:spcPts val="0"/>
              </a:spcAft>
              <a:buSzPts val="8500"/>
              <a:buNone/>
              <a:defRPr sz="8500"/>
            </a:lvl2pPr>
            <a:lvl3pPr lvl="2">
              <a:spcBef>
                <a:spcPts val="0"/>
              </a:spcBef>
              <a:spcAft>
                <a:spcPts val="0"/>
              </a:spcAft>
              <a:buSzPts val="8500"/>
              <a:buNone/>
              <a:defRPr sz="8500"/>
            </a:lvl3pPr>
            <a:lvl4pPr lvl="3">
              <a:spcBef>
                <a:spcPts val="0"/>
              </a:spcBef>
              <a:spcAft>
                <a:spcPts val="0"/>
              </a:spcAft>
              <a:buSzPts val="8500"/>
              <a:buNone/>
              <a:defRPr sz="8500"/>
            </a:lvl4pPr>
            <a:lvl5pPr lvl="4">
              <a:spcBef>
                <a:spcPts val="0"/>
              </a:spcBef>
              <a:spcAft>
                <a:spcPts val="0"/>
              </a:spcAft>
              <a:buSzPts val="8500"/>
              <a:buNone/>
              <a:defRPr sz="8500"/>
            </a:lvl5pPr>
            <a:lvl6pPr lvl="5">
              <a:spcBef>
                <a:spcPts val="0"/>
              </a:spcBef>
              <a:spcAft>
                <a:spcPts val="0"/>
              </a:spcAft>
              <a:buSzPts val="8500"/>
              <a:buNone/>
              <a:defRPr sz="8500"/>
            </a:lvl6pPr>
            <a:lvl7pPr lvl="6">
              <a:spcBef>
                <a:spcPts val="0"/>
              </a:spcBef>
              <a:spcAft>
                <a:spcPts val="0"/>
              </a:spcAft>
              <a:buSzPts val="8500"/>
              <a:buNone/>
              <a:defRPr sz="8500"/>
            </a:lvl7pPr>
            <a:lvl8pPr lvl="7">
              <a:spcBef>
                <a:spcPts val="0"/>
              </a:spcBef>
              <a:spcAft>
                <a:spcPts val="0"/>
              </a:spcAft>
              <a:buSzPts val="8500"/>
              <a:buNone/>
              <a:defRPr sz="8500"/>
            </a:lvl8pPr>
            <a:lvl9pPr lvl="8">
              <a:spcBef>
                <a:spcPts val="0"/>
              </a:spcBef>
              <a:spcAft>
                <a:spcPts val="0"/>
              </a:spcAft>
              <a:buSzPts val="8500"/>
              <a:buNone/>
              <a:defRPr sz="8500"/>
            </a:lvl9pPr>
          </a:lstStyle>
          <a:p>
            <a:endParaRPr/>
          </a:p>
        </p:txBody>
      </p:sp>
      <p:sp>
        <p:nvSpPr>
          <p:cNvPr id="88" name="Google Shape;88;p8"/>
          <p:cNvSpPr txBox="1">
            <a:spLocks noGrp="1"/>
          </p:cNvSpPr>
          <p:nvPr>
            <p:ph type="sldNum" idx="12"/>
          </p:nvPr>
        </p:nvSpPr>
        <p:spPr>
          <a:xfrm>
            <a:off x="14009576" y="9465147"/>
            <a:ext cx="907200" cy="798900"/>
          </a:xfrm>
          <a:prstGeom prst="rect">
            <a:avLst/>
          </a:prstGeom>
        </p:spPr>
        <p:txBody>
          <a:bodyPr spcFirstLastPara="1" wrap="square" lIns="162650" tIns="162650" rIns="162650" bIns="1626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9"/>
        <p:cNvGrpSpPr/>
        <p:nvPr/>
      </p:nvGrpSpPr>
      <p:grpSpPr>
        <a:xfrm>
          <a:off x="0" y="0"/>
          <a:ext cx="0" cy="0"/>
          <a:chOff x="0" y="0"/>
          <a:chExt cx="0" cy="0"/>
        </a:xfrm>
      </p:grpSpPr>
      <p:sp>
        <p:nvSpPr>
          <p:cNvPr id="90" name="Google Shape;90;p9"/>
          <p:cNvSpPr/>
          <p:nvPr/>
        </p:nvSpPr>
        <p:spPr>
          <a:xfrm>
            <a:off x="7560000" y="-254"/>
            <a:ext cx="7560000" cy="10440000"/>
          </a:xfrm>
          <a:prstGeom prst="rect">
            <a:avLst/>
          </a:prstGeom>
          <a:solidFill>
            <a:schemeClr val="lt2"/>
          </a:solidFill>
          <a:ln>
            <a:noFill/>
          </a:ln>
        </p:spPr>
        <p:txBody>
          <a:bodyPr spcFirstLastPara="1" wrap="square" lIns="162650" tIns="162650" rIns="162650" bIns="162650" anchor="ctr" anchorCtr="0">
            <a:noAutofit/>
          </a:bodyPr>
          <a:lstStyle/>
          <a:p>
            <a:pPr marL="0" lvl="0" indent="0" algn="l" rtl="0">
              <a:spcBef>
                <a:spcPts val="0"/>
              </a:spcBef>
              <a:spcAft>
                <a:spcPts val="0"/>
              </a:spcAft>
              <a:buNone/>
            </a:pPr>
            <a:endParaRPr/>
          </a:p>
        </p:txBody>
      </p:sp>
      <p:sp>
        <p:nvSpPr>
          <p:cNvPr id="91" name="Google Shape;91;p9"/>
          <p:cNvSpPr txBox="1">
            <a:spLocks noGrp="1"/>
          </p:cNvSpPr>
          <p:nvPr>
            <p:ph type="title"/>
          </p:nvPr>
        </p:nvSpPr>
        <p:spPr>
          <a:xfrm>
            <a:off x="439016" y="2503032"/>
            <a:ext cx="6688800" cy="3008700"/>
          </a:xfrm>
          <a:prstGeom prst="rect">
            <a:avLst/>
          </a:prstGeom>
        </p:spPr>
        <p:txBody>
          <a:bodyPr spcFirstLastPara="1" wrap="square" lIns="162650" tIns="162650" rIns="162650" bIns="162650" anchor="b" anchorCtr="0">
            <a:noAutofit/>
          </a:bodyPr>
          <a:lstStyle>
            <a:lvl1pPr lvl="0" algn="ctr">
              <a:spcBef>
                <a:spcPts val="0"/>
              </a:spcBef>
              <a:spcAft>
                <a:spcPts val="0"/>
              </a:spcAft>
              <a:buSzPts val="7500"/>
              <a:buNone/>
              <a:defRPr sz="7500"/>
            </a:lvl1pPr>
            <a:lvl2pPr lvl="1" algn="ctr">
              <a:spcBef>
                <a:spcPts val="0"/>
              </a:spcBef>
              <a:spcAft>
                <a:spcPts val="0"/>
              </a:spcAft>
              <a:buSzPts val="7500"/>
              <a:buNone/>
              <a:defRPr sz="7500"/>
            </a:lvl2pPr>
            <a:lvl3pPr lvl="2" algn="ctr">
              <a:spcBef>
                <a:spcPts val="0"/>
              </a:spcBef>
              <a:spcAft>
                <a:spcPts val="0"/>
              </a:spcAft>
              <a:buSzPts val="7500"/>
              <a:buNone/>
              <a:defRPr sz="7500"/>
            </a:lvl3pPr>
            <a:lvl4pPr lvl="3" algn="ctr">
              <a:spcBef>
                <a:spcPts val="0"/>
              </a:spcBef>
              <a:spcAft>
                <a:spcPts val="0"/>
              </a:spcAft>
              <a:buSzPts val="7500"/>
              <a:buNone/>
              <a:defRPr sz="7500"/>
            </a:lvl4pPr>
            <a:lvl5pPr lvl="4" algn="ctr">
              <a:spcBef>
                <a:spcPts val="0"/>
              </a:spcBef>
              <a:spcAft>
                <a:spcPts val="0"/>
              </a:spcAft>
              <a:buSzPts val="7500"/>
              <a:buNone/>
              <a:defRPr sz="7500"/>
            </a:lvl5pPr>
            <a:lvl6pPr lvl="5" algn="ctr">
              <a:spcBef>
                <a:spcPts val="0"/>
              </a:spcBef>
              <a:spcAft>
                <a:spcPts val="0"/>
              </a:spcAft>
              <a:buSzPts val="7500"/>
              <a:buNone/>
              <a:defRPr sz="7500"/>
            </a:lvl6pPr>
            <a:lvl7pPr lvl="6" algn="ctr">
              <a:spcBef>
                <a:spcPts val="0"/>
              </a:spcBef>
              <a:spcAft>
                <a:spcPts val="0"/>
              </a:spcAft>
              <a:buSzPts val="7500"/>
              <a:buNone/>
              <a:defRPr sz="7500"/>
            </a:lvl7pPr>
            <a:lvl8pPr lvl="7" algn="ctr">
              <a:spcBef>
                <a:spcPts val="0"/>
              </a:spcBef>
              <a:spcAft>
                <a:spcPts val="0"/>
              </a:spcAft>
              <a:buSzPts val="7500"/>
              <a:buNone/>
              <a:defRPr sz="7500"/>
            </a:lvl8pPr>
            <a:lvl9pPr lvl="8" algn="ctr">
              <a:spcBef>
                <a:spcPts val="0"/>
              </a:spcBef>
              <a:spcAft>
                <a:spcPts val="0"/>
              </a:spcAft>
              <a:buSzPts val="7500"/>
              <a:buNone/>
              <a:defRPr sz="7500"/>
            </a:lvl9pPr>
          </a:lstStyle>
          <a:p>
            <a:endParaRPr/>
          </a:p>
        </p:txBody>
      </p:sp>
      <p:sp>
        <p:nvSpPr>
          <p:cNvPr id="92" name="Google Shape;92;p9"/>
          <p:cNvSpPr txBox="1">
            <a:spLocks noGrp="1"/>
          </p:cNvSpPr>
          <p:nvPr>
            <p:ph type="subTitle" idx="1"/>
          </p:nvPr>
        </p:nvSpPr>
        <p:spPr>
          <a:xfrm>
            <a:off x="439016" y="5689531"/>
            <a:ext cx="6688800" cy="2506800"/>
          </a:xfrm>
          <a:prstGeom prst="rect">
            <a:avLst/>
          </a:prstGeom>
        </p:spPr>
        <p:txBody>
          <a:bodyPr spcFirstLastPara="1" wrap="square" lIns="162650" tIns="162650" rIns="162650" bIns="16265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93" name="Google Shape;93;p9"/>
          <p:cNvSpPr txBox="1">
            <a:spLocks noGrp="1"/>
          </p:cNvSpPr>
          <p:nvPr>
            <p:ph type="body" idx="2"/>
          </p:nvPr>
        </p:nvSpPr>
        <p:spPr>
          <a:xfrm>
            <a:off x="8167677" y="1469689"/>
            <a:ext cx="6344700" cy="7500000"/>
          </a:xfrm>
          <a:prstGeom prst="rect">
            <a:avLst/>
          </a:prstGeom>
        </p:spPr>
        <p:txBody>
          <a:bodyPr spcFirstLastPara="1" wrap="square" lIns="162650" tIns="162650" rIns="162650" bIns="162650" anchor="ctr" anchorCtr="0">
            <a:noAutofit/>
          </a:bodyPr>
          <a:lstStyle>
            <a:lvl1pPr marL="457200" lvl="0" indent="-431800">
              <a:spcBef>
                <a:spcPts val="0"/>
              </a:spcBef>
              <a:spcAft>
                <a:spcPts val="0"/>
              </a:spcAft>
              <a:buSzPts val="3200"/>
              <a:buChar char="●"/>
              <a:defRPr/>
            </a:lvl1pPr>
            <a:lvl2pPr marL="914400" lvl="1" indent="-387350">
              <a:spcBef>
                <a:spcPts val="2800"/>
              </a:spcBef>
              <a:spcAft>
                <a:spcPts val="0"/>
              </a:spcAft>
              <a:buSzPts val="2500"/>
              <a:buChar char="○"/>
              <a:defRPr/>
            </a:lvl2pPr>
            <a:lvl3pPr marL="1371600" lvl="2" indent="-387350">
              <a:spcBef>
                <a:spcPts val="2800"/>
              </a:spcBef>
              <a:spcAft>
                <a:spcPts val="0"/>
              </a:spcAft>
              <a:buSzPts val="2500"/>
              <a:buChar char="■"/>
              <a:defRPr/>
            </a:lvl3pPr>
            <a:lvl4pPr marL="1828800" lvl="3" indent="-387350">
              <a:spcBef>
                <a:spcPts val="2800"/>
              </a:spcBef>
              <a:spcAft>
                <a:spcPts val="0"/>
              </a:spcAft>
              <a:buSzPts val="2500"/>
              <a:buChar char="●"/>
              <a:defRPr/>
            </a:lvl4pPr>
            <a:lvl5pPr marL="2286000" lvl="4" indent="-387350">
              <a:spcBef>
                <a:spcPts val="2800"/>
              </a:spcBef>
              <a:spcAft>
                <a:spcPts val="0"/>
              </a:spcAft>
              <a:buSzPts val="2500"/>
              <a:buChar char="○"/>
              <a:defRPr/>
            </a:lvl5pPr>
            <a:lvl6pPr marL="2743200" lvl="5" indent="-387350">
              <a:spcBef>
                <a:spcPts val="2800"/>
              </a:spcBef>
              <a:spcAft>
                <a:spcPts val="0"/>
              </a:spcAft>
              <a:buSzPts val="2500"/>
              <a:buChar char="■"/>
              <a:defRPr/>
            </a:lvl6pPr>
            <a:lvl7pPr marL="3200400" lvl="6" indent="-387350">
              <a:spcBef>
                <a:spcPts val="2800"/>
              </a:spcBef>
              <a:spcAft>
                <a:spcPts val="0"/>
              </a:spcAft>
              <a:buSzPts val="2500"/>
              <a:buChar char="●"/>
              <a:defRPr/>
            </a:lvl7pPr>
            <a:lvl8pPr marL="3657600" lvl="7" indent="-387350">
              <a:spcBef>
                <a:spcPts val="2800"/>
              </a:spcBef>
              <a:spcAft>
                <a:spcPts val="0"/>
              </a:spcAft>
              <a:buSzPts val="2500"/>
              <a:buChar char="○"/>
              <a:defRPr/>
            </a:lvl8pPr>
            <a:lvl9pPr marL="4114800" lvl="8" indent="-387350">
              <a:spcBef>
                <a:spcPts val="2800"/>
              </a:spcBef>
              <a:spcAft>
                <a:spcPts val="2800"/>
              </a:spcAft>
              <a:buSzPts val="2500"/>
              <a:buChar char="■"/>
              <a:defRPr/>
            </a:lvl9pPr>
          </a:lstStyle>
          <a:p>
            <a:endParaRPr/>
          </a:p>
        </p:txBody>
      </p:sp>
      <p:sp>
        <p:nvSpPr>
          <p:cNvPr id="94" name="Google Shape;94;p9"/>
          <p:cNvSpPr txBox="1">
            <a:spLocks noGrp="1"/>
          </p:cNvSpPr>
          <p:nvPr>
            <p:ph type="sldNum" idx="12"/>
          </p:nvPr>
        </p:nvSpPr>
        <p:spPr>
          <a:xfrm>
            <a:off x="14009576" y="9465147"/>
            <a:ext cx="907200" cy="798900"/>
          </a:xfrm>
          <a:prstGeom prst="rect">
            <a:avLst/>
          </a:prstGeom>
        </p:spPr>
        <p:txBody>
          <a:bodyPr spcFirstLastPara="1" wrap="square" lIns="162650" tIns="162650" rIns="162650" bIns="1626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5"/>
        <p:cNvGrpSpPr/>
        <p:nvPr/>
      </p:nvGrpSpPr>
      <p:grpSpPr>
        <a:xfrm>
          <a:off x="0" y="0"/>
          <a:ext cx="0" cy="0"/>
          <a:chOff x="0" y="0"/>
          <a:chExt cx="0" cy="0"/>
        </a:xfrm>
      </p:grpSpPr>
      <p:sp>
        <p:nvSpPr>
          <p:cNvPr id="96" name="Google Shape;96;p10"/>
          <p:cNvSpPr txBox="1">
            <a:spLocks noGrp="1"/>
          </p:cNvSpPr>
          <p:nvPr>
            <p:ph type="body" idx="1"/>
          </p:nvPr>
        </p:nvSpPr>
        <p:spPr>
          <a:xfrm>
            <a:off x="515409" y="8586994"/>
            <a:ext cx="9919200" cy="1228200"/>
          </a:xfrm>
          <a:prstGeom prst="rect">
            <a:avLst/>
          </a:prstGeom>
        </p:spPr>
        <p:txBody>
          <a:bodyPr spcFirstLastPara="1" wrap="square" lIns="162650" tIns="162650" rIns="162650" bIns="162650" anchor="ctr" anchorCtr="0">
            <a:noAutofit/>
          </a:bodyPr>
          <a:lstStyle>
            <a:lvl1pPr marL="457200" lvl="0" indent="-228600">
              <a:lnSpc>
                <a:spcPct val="100000"/>
              </a:lnSpc>
              <a:spcBef>
                <a:spcPts val="0"/>
              </a:spcBef>
              <a:spcAft>
                <a:spcPts val="0"/>
              </a:spcAft>
              <a:buSzPts val="3200"/>
              <a:buNone/>
              <a:defRPr/>
            </a:lvl1pPr>
          </a:lstStyle>
          <a:p>
            <a:endParaRPr/>
          </a:p>
        </p:txBody>
      </p:sp>
      <p:sp>
        <p:nvSpPr>
          <p:cNvPr id="97" name="Google Shape;97;p10"/>
          <p:cNvSpPr txBox="1">
            <a:spLocks noGrp="1"/>
          </p:cNvSpPr>
          <p:nvPr>
            <p:ph type="sldNum" idx="12"/>
          </p:nvPr>
        </p:nvSpPr>
        <p:spPr>
          <a:xfrm>
            <a:off x="14009576" y="9465147"/>
            <a:ext cx="907200" cy="798900"/>
          </a:xfrm>
          <a:prstGeom prst="rect">
            <a:avLst/>
          </a:prstGeom>
        </p:spPr>
        <p:txBody>
          <a:bodyPr spcFirstLastPara="1" wrap="square" lIns="162650" tIns="162650" rIns="162650" bIns="1626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15409" y="903288"/>
            <a:ext cx="14089200" cy="1162500"/>
          </a:xfrm>
          <a:prstGeom prst="rect">
            <a:avLst/>
          </a:prstGeom>
          <a:noFill/>
          <a:ln>
            <a:noFill/>
          </a:ln>
        </p:spPr>
        <p:txBody>
          <a:bodyPr spcFirstLastPara="1" wrap="square" lIns="162650" tIns="162650" rIns="162650" bIns="162650" anchor="t" anchorCtr="0">
            <a:noAutofit/>
          </a:bodyPr>
          <a:lstStyle>
            <a:lvl1pPr lvl="0">
              <a:spcBef>
                <a:spcPts val="0"/>
              </a:spcBef>
              <a:spcAft>
                <a:spcPts val="0"/>
              </a:spcAft>
              <a:buClr>
                <a:schemeClr val="dk1"/>
              </a:buClr>
              <a:buSzPts val="5000"/>
              <a:buNone/>
              <a:defRPr sz="5000">
                <a:solidFill>
                  <a:schemeClr val="dk1"/>
                </a:solidFill>
              </a:defRPr>
            </a:lvl1pPr>
            <a:lvl2pPr lvl="1">
              <a:spcBef>
                <a:spcPts val="0"/>
              </a:spcBef>
              <a:spcAft>
                <a:spcPts val="0"/>
              </a:spcAft>
              <a:buClr>
                <a:schemeClr val="dk1"/>
              </a:buClr>
              <a:buSzPts val="5000"/>
              <a:buNone/>
              <a:defRPr sz="5000">
                <a:solidFill>
                  <a:schemeClr val="dk1"/>
                </a:solidFill>
              </a:defRPr>
            </a:lvl2pPr>
            <a:lvl3pPr lvl="2">
              <a:spcBef>
                <a:spcPts val="0"/>
              </a:spcBef>
              <a:spcAft>
                <a:spcPts val="0"/>
              </a:spcAft>
              <a:buClr>
                <a:schemeClr val="dk1"/>
              </a:buClr>
              <a:buSzPts val="5000"/>
              <a:buNone/>
              <a:defRPr sz="5000">
                <a:solidFill>
                  <a:schemeClr val="dk1"/>
                </a:solidFill>
              </a:defRPr>
            </a:lvl3pPr>
            <a:lvl4pPr lvl="3">
              <a:spcBef>
                <a:spcPts val="0"/>
              </a:spcBef>
              <a:spcAft>
                <a:spcPts val="0"/>
              </a:spcAft>
              <a:buClr>
                <a:schemeClr val="dk1"/>
              </a:buClr>
              <a:buSzPts val="5000"/>
              <a:buNone/>
              <a:defRPr sz="5000">
                <a:solidFill>
                  <a:schemeClr val="dk1"/>
                </a:solidFill>
              </a:defRPr>
            </a:lvl4pPr>
            <a:lvl5pPr lvl="4">
              <a:spcBef>
                <a:spcPts val="0"/>
              </a:spcBef>
              <a:spcAft>
                <a:spcPts val="0"/>
              </a:spcAft>
              <a:buClr>
                <a:schemeClr val="dk1"/>
              </a:buClr>
              <a:buSzPts val="5000"/>
              <a:buNone/>
              <a:defRPr sz="5000">
                <a:solidFill>
                  <a:schemeClr val="dk1"/>
                </a:solidFill>
              </a:defRPr>
            </a:lvl5pPr>
            <a:lvl6pPr lvl="5">
              <a:spcBef>
                <a:spcPts val="0"/>
              </a:spcBef>
              <a:spcAft>
                <a:spcPts val="0"/>
              </a:spcAft>
              <a:buClr>
                <a:schemeClr val="dk1"/>
              </a:buClr>
              <a:buSzPts val="5000"/>
              <a:buNone/>
              <a:defRPr sz="5000">
                <a:solidFill>
                  <a:schemeClr val="dk1"/>
                </a:solidFill>
              </a:defRPr>
            </a:lvl6pPr>
            <a:lvl7pPr lvl="6">
              <a:spcBef>
                <a:spcPts val="0"/>
              </a:spcBef>
              <a:spcAft>
                <a:spcPts val="0"/>
              </a:spcAft>
              <a:buClr>
                <a:schemeClr val="dk1"/>
              </a:buClr>
              <a:buSzPts val="5000"/>
              <a:buNone/>
              <a:defRPr sz="5000">
                <a:solidFill>
                  <a:schemeClr val="dk1"/>
                </a:solidFill>
              </a:defRPr>
            </a:lvl7pPr>
            <a:lvl8pPr lvl="7">
              <a:spcBef>
                <a:spcPts val="0"/>
              </a:spcBef>
              <a:spcAft>
                <a:spcPts val="0"/>
              </a:spcAft>
              <a:buClr>
                <a:schemeClr val="dk1"/>
              </a:buClr>
              <a:buSzPts val="5000"/>
              <a:buNone/>
              <a:defRPr sz="5000">
                <a:solidFill>
                  <a:schemeClr val="dk1"/>
                </a:solidFill>
              </a:defRPr>
            </a:lvl8pPr>
            <a:lvl9pPr lvl="8">
              <a:spcBef>
                <a:spcPts val="0"/>
              </a:spcBef>
              <a:spcAft>
                <a:spcPts val="0"/>
              </a:spcAft>
              <a:buClr>
                <a:schemeClr val="dk1"/>
              </a:buClr>
              <a:buSzPts val="5000"/>
              <a:buNone/>
              <a:defRPr sz="5000">
                <a:solidFill>
                  <a:schemeClr val="dk1"/>
                </a:solidFill>
              </a:defRPr>
            </a:lvl9pPr>
          </a:lstStyle>
          <a:p>
            <a:endParaRPr/>
          </a:p>
        </p:txBody>
      </p:sp>
      <p:sp>
        <p:nvSpPr>
          <p:cNvPr id="7" name="Google Shape;7;p1"/>
          <p:cNvSpPr txBox="1">
            <a:spLocks noGrp="1"/>
          </p:cNvSpPr>
          <p:nvPr>
            <p:ph type="body" idx="1"/>
          </p:nvPr>
        </p:nvSpPr>
        <p:spPr>
          <a:xfrm>
            <a:off x="515409" y="2339232"/>
            <a:ext cx="14089200" cy="6934500"/>
          </a:xfrm>
          <a:prstGeom prst="rect">
            <a:avLst/>
          </a:prstGeom>
          <a:noFill/>
          <a:ln>
            <a:noFill/>
          </a:ln>
        </p:spPr>
        <p:txBody>
          <a:bodyPr spcFirstLastPara="1" wrap="square" lIns="162650" tIns="162650" rIns="162650" bIns="162650" anchor="t" anchorCtr="0">
            <a:noAutofit/>
          </a:bodyPr>
          <a:lstStyle>
            <a:lvl1pPr marL="457200" lvl="0" indent="-431800">
              <a:lnSpc>
                <a:spcPct val="115000"/>
              </a:lnSpc>
              <a:spcBef>
                <a:spcPts val="0"/>
              </a:spcBef>
              <a:spcAft>
                <a:spcPts val="0"/>
              </a:spcAft>
              <a:buClr>
                <a:schemeClr val="dk2"/>
              </a:buClr>
              <a:buSzPts val="3200"/>
              <a:buChar char="●"/>
              <a:defRPr sz="3200">
                <a:solidFill>
                  <a:schemeClr val="dk2"/>
                </a:solidFill>
              </a:defRPr>
            </a:lvl1pPr>
            <a:lvl2pPr marL="914400" lvl="1" indent="-387350">
              <a:lnSpc>
                <a:spcPct val="115000"/>
              </a:lnSpc>
              <a:spcBef>
                <a:spcPts val="2800"/>
              </a:spcBef>
              <a:spcAft>
                <a:spcPts val="0"/>
              </a:spcAft>
              <a:buClr>
                <a:schemeClr val="dk2"/>
              </a:buClr>
              <a:buSzPts val="2500"/>
              <a:buChar char="○"/>
              <a:defRPr sz="2500">
                <a:solidFill>
                  <a:schemeClr val="dk2"/>
                </a:solidFill>
              </a:defRPr>
            </a:lvl2pPr>
            <a:lvl3pPr marL="1371600" lvl="2" indent="-387350">
              <a:lnSpc>
                <a:spcPct val="115000"/>
              </a:lnSpc>
              <a:spcBef>
                <a:spcPts val="2800"/>
              </a:spcBef>
              <a:spcAft>
                <a:spcPts val="0"/>
              </a:spcAft>
              <a:buClr>
                <a:schemeClr val="dk2"/>
              </a:buClr>
              <a:buSzPts val="2500"/>
              <a:buChar char="■"/>
              <a:defRPr sz="2500">
                <a:solidFill>
                  <a:schemeClr val="dk2"/>
                </a:solidFill>
              </a:defRPr>
            </a:lvl3pPr>
            <a:lvl4pPr marL="1828800" lvl="3" indent="-387350">
              <a:lnSpc>
                <a:spcPct val="115000"/>
              </a:lnSpc>
              <a:spcBef>
                <a:spcPts val="2800"/>
              </a:spcBef>
              <a:spcAft>
                <a:spcPts val="0"/>
              </a:spcAft>
              <a:buClr>
                <a:schemeClr val="dk2"/>
              </a:buClr>
              <a:buSzPts val="2500"/>
              <a:buChar char="●"/>
              <a:defRPr sz="2500">
                <a:solidFill>
                  <a:schemeClr val="dk2"/>
                </a:solidFill>
              </a:defRPr>
            </a:lvl4pPr>
            <a:lvl5pPr marL="2286000" lvl="4" indent="-387350">
              <a:lnSpc>
                <a:spcPct val="115000"/>
              </a:lnSpc>
              <a:spcBef>
                <a:spcPts val="2800"/>
              </a:spcBef>
              <a:spcAft>
                <a:spcPts val="0"/>
              </a:spcAft>
              <a:buClr>
                <a:schemeClr val="dk2"/>
              </a:buClr>
              <a:buSzPts val="2500"/>
              <a:buChar char="○"/>
              <a:defRPr sz="2500">
                <a:solidFill>
                  <a:schemeClr val="dk2"/>
                </a:solidFill>
              </a:defRPr>
            </a:lvl5pPr>
            <a:lvl6pPr marL="2743200" lvl="5" indent="-387350">
              <a:lnSpc>
                <a:spcPct val="115000"/>
              </a:lnSpc>
              <a:spcBef>
                <a:spcPts val="2800"/>
              </a:spcBef>
              <a:spcAft>
                <a:spcPts val="0"/>
              </a:spcAft>
              <a:buClr>
                <a:schemeClr val="dk2"/>
              </a:buClr>
              <a:buSzPts val="2500"/>
              <a:buChar char="■"/>
              <a:defRPr sz="2500">
                <a:solidFill>
                  <a:schemeClr val="dk2"/>
                </a:solidFill>
              </a:defRPr>
            </a:lvl6pPr>
            <a:lvl7pPr marL="3200400" lvl="6" indent="-387350">
              <a:lnSpc>
                <a:spcPct val="115000"/>
              </a:lnSpc>
              <a:spcBef>
                <a:spcPts val="2800"/>
              </a:spcBef>
              <a:spcAft>
                <a:spcPts val="0"/>
              </a:spcAft>
              <a:buClr>
                <a:schemeClr val="dk2"/>
              </a:buClr>
              <a:buSzPts val="2500"/>
              <a:buChar char="●"/>
              <a:defRPr sz="2500">
                <a:solidFill>
                  <a:schemeClr val="dk2"/>
                </a:solidFill>
              </a:defRPr>
            </a:lvl7pPr>
            <a:lvl8pPr marL="3657600" lvl="7" indent="-387350">
              <a:lnSpc>
                <a:spcPct val="115000"/>
              </a:lnSpc>
              <a:spcBef>
                <a:spcPts val="2800"/>
              </a:spcBef>
              <a:spcAft>
                <a:spcPts val="0"/>
              </a:spcAft>
              <a:buClr>
                <a:schemeClr val="dk2"/>
              </a:buClr>
              <a:buSzPts val="2500"/>
              <a:buChar char="○"/>
              <a:defRPr sz="2500">
                <a:solidFill>
                  <a:schemeClr val="dk2"/>
                </a:solidFill>
              </a:defRPr>
            </a:lvl8pPr>
            <a:lvl9pPr marL="4114800" lvl="8" indent="-387350">
              <a:lnSpc>
                <a:spcPct val="115000"/>
              </a:lnSpc>
              <a:spcBef>
                <a:spcPts val="2800"/>
              </a:spcBef>
              <a:spcAft>
                <a:spcPts val="2800"/>
              </a:spcAft>
              <a:buClr>
                <a:schemeClr val="dk2"/>
              </a:buClr>
              <a:buSzPts val="2500"/>
              <a:buChar char="■"/>
              <a:defRPr sz="2500">
                <a:solidFill>
                  <a:schemeClr val="dk2"/>
                </a:solidFill>
              </a:defRPr>
            </a:lvl9pPr>
          </a:lstStyle>
          <a:p>
            <a:endParaRPr/>
          </a:p>
        </p:txBody>
      </p:sp>
      <p:sp>
        <p:nvSpPr>
          <p:cNvPr id="8" name="Google Shape;8;p1"/>
          <p:cNvSpPr txBox="1">
            <a:spLocks noGrp="1"/>
          </p:cNvSpPr>
          <p:nvPr>
            <p:ph type="sldNum" idx="12"/>
          </p:nvPr>
        </p:nvSpPr>
        <p:spPr>
          <a:xfrm>
            <a:off x="14009576" y="9465147"/>
            <a:ext cx="907200" cy="798900"/>
          </a:xfrm>
          <a:prstGeom prst="rect">
            <a:avLst/>
          </a:prstGeom>
          <a:noFill/>
          <a:ln>
            <a:noFill/>
          </a:ln>
        </p:spPr>
        <p:txBody>
          <a:bodyPr spcFirstLastPara="1" wrap="square" lIns="162650" tIns="162650" rIns="162650" bIns="162650" anchor="ctr" anchorCtr="0">
            <a:noAutofit/>
          </a:bodyPr>
          <a:lstStyle>
            <a:lvl1pPr lvl="0" algn="r">
              <a:buNone/>
              <a:defRPr sz="1800">
                <a:solidFill>
                  <a:schemeClr val="dk2"/>
                </a:solidFill>
              </a:defRPr>
            </a:lvl1pPr>
            <a:lvl2pPr lvl="1" algn="r">
              <a:buNone/>
              <a:defRPr sz="1800">
                <a:solidFill>
                  <a:schemeClr val="dk2"/>
                </a:solidFill>
              </a:defRPr>
            </a:lvl2pPr>
            <a:lvl3pPr lvl="2" algn="r">
              <a:buNone/>
              <a:defRPr sz="1800">
                <a:solidFill>
                  <a:schemeClr val="dk2"/>
                </a:solidFill>
              </a:defRPr>
            </a:lvl3pPr>
            <a:lvl4pPr lvl="3" algn="r">
              <a:buNone/>
              <a:defRPr sz="1800">
                <a:solidFill>
                  <a:schemeClr val="dk2"/>
                </a:solidFill>
              </a:defRPr>
            </a:lvl4pPr>
            <a:lvl5pPr lvl="4" algn="r">
              <a:buNone/>
              <a:defRPr sz="1800">
                <a:solidFill>
                  <a:schemeClr val="dk2"/>
                </a:solidFill>
              </a:defRPr>
            </a:lvl5pPr>
            <a:lvl6pPr lvl="5" algn="r">
              <a:buNone/>
              <a:defRPr sz="1800">
                <a:solidFill>
                  <a:schemeClr val="dk2"/>
                </a:solidFill>
              </a:defRPr>
            </a:lvl6pPr>
            <a:lvl7pPr lvl="6" algn="r">
              <a:buNone/>
              <a:defRPr sz="1800">
                <a:solidFill>
                  <a:schemeClr val="dk2"/>
                </a:solidFill>
              </a:defRPr>
            </a:lvl7pPr>
            <a:lvl8pPr lvl="7" algn="r">
              <a:buNone/>
              <a:defRPr sz="1800">
                <a:solidFill>
                  <a:schemeClr val="dk2"/>
                </a:solidFill>
              </a:defRPr>
            </a:lvl8pPr>
            <a:lvl9pPr lvl="8" algn="r">
              <a:buNone/>
              <a:defRPr sz="1800">
                <a:solidFill>
                  <a:schemeClr val="dk2"/>
                </a:solidFill>
              </a:defRPr>
            </a:lvl9pPr>
          </a:lstStyle>
          <a:p>
            <a:pPr marL="0" lvl="0" indent="0" algn="r" rtl="0">
              <a:spcBef>
                <a:spcPts val="0"/>
              </a:spcBef>
              <a:spcAft>
                <a:spcPts val="0"/>
              </a:spcAft>
              <a:buNone/>
            </a:pPr>
            <a:fld id="{00000000-1234-1234-1234-123412341234}" type="slidenum">
              <a:rPr lang="f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hyperlink" Target="http://www.youtube.com/watch?v=j-eAsMhfM2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g"/><Relationship Id="rId3" Type="http://schemas.openxmlformats.org/officeDocument/2006/relationships/image" Target="../media/image2.png"/><Relationship Id="rId7" Type="http://schemas.openxmlformats.org/officeDocument/2006/relationships/image" Target="../media/image21.png"/><Relationship Id="rId12"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jp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hyperlink" Target="https://docs.google.com/presentation/d/1p_KQ2gN0FY3dJCjMMm3ZCkSHuxfjjnNz0kDDF3y6KN4/edit?usp=sharing" TargetMode="Externa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hyperlink" Target="https://www.dtips.eu/post/how-to-encourage-teachers-and-pupils-to-stay-in-the-problem-space" TargetMode="External"/><Relationship Id="rId3" Type="http://schemas.openxmlformats.org/officeDocument/2006/relationships/hyperlink" Target="https://www.dtips.eu/_files/ugd/563b33_5010c56238a4427bab694164ea60905f.pdf" TargetMode="External"/><Relationship Id="rId7" Type="http://schemas.openxmlformats.org/officeDocument/2006/relationships/image" Target="../media/image2.png"/><Relationship Id="rId12"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hyperlink" Target="https://www.dtips.eu/testimonials" TargetMode="External"/><Relationship Id="rId10" Type="http://schemas.openxmlformats.org/officeDocument/2006/relationships/hyperlink" Target="https://www.dtips.eu/" TargetMode="External"/><Relationship Id="rId4" Type="http://schemas.openxmlformats.org/officeDocument/2006/relationships/image" Target="../media/image4.png"/><Relationship Id="rId9" Type="http://schemas.openxmlformats.org/officeDocument/2006/relationships/hyperlink" Target="https://drive.google.com/open?id=1Muj-BGBIJmPpUs4K-BjklA9YDat9OMR9"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hyperlink" Target="http://www.youtube.com/watch?v=8sdnB1Q_hEQ"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hyperlink" Target="http://www.youtube.com/watch?v=F7b2P4QQ_p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hyperlink" Target="http://www.youtube.com/watch?v=LV91VVnJw_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4" descr="Une image contenant équipement électronique, clavier&#10;&#10;Description générée automatiquement"/>
          <p:cNvPicPr preferRelativeResize="0"/>
          <p:nvPr/>
        </p:nvPicPr>
        <p:blipFill rotWithShape="1">
          <a:blip r:embed="rId3">
            <a:alphaModFix/>
          </a:blip>
          <a:srcRect t="48984" b="9134"/>
          <a:stretch/>
        </p:blipFill>
        <p:spPr>
          <a:xfrm>
            <a:off x="20500" y="6103925"/>
            <a:ext cx="15073574" cy="4466449"/>
          </a:xfrm>
          <a:prstGeom prst="rect">
            <a:avLst/>
          </a:prstGeom>
          <a:noFill/>
          <a:ln>
            <a:noFill/>
          </a:ln>
        </p:spPr>
      </p:pic>
      <p:sp>
        <p:nvSpPr>
          <p:cNvPr id="110" name="Google Shape;110;p14"/>
          <p:cNvSpPr/>
          <p:nvPr/>
        </p:nvSpPr>
        <p:spPr>
          <a:xfrm>
            <a:off x="0" y="3911250"/>
            <a:ext cx="15120000" cy="2058300"/>
          </a:xfrm>
          <a:prstGeom prst="rect">
            <a:avLst/>
          </a:prstGeom>
          <a:solidFill>
            <a:srgbClr val="F6D36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62"/>
              <a:buFont typeface="Arial"/>
              <a:buNone/>
            </a:pPr>
            <a:endParaRPr sz="1762" b="0" i="0" u="none" strike="noStrike" cap="none">
              <a:solidFill>
                <a:srgbClr val="FFFFFF"/>
              </a:solidFill>
              <a:latin typeface="Calibri"/>
              <a:ea typeface="Calibri"/>
              <a:cs typeface="Calibri"/>
              <a:sym typeface="Calibri"/>
            </a:endParaRPr>
          </a:p>
        </p:txBody>
      </p:sp>
      <p:sp>
        <p:nvSpPr>
          <p:cNvPr id="111" name="Google Shape;111;p14"/>
          <p:cNvSpPr txBox="1"/>
          <p:nvPr/>
        </p:nvSpPr>
        <p:spPr>
          <a:xfrm>
            <a:off x="3456375" y="4377450"/>
            <a:ext cx="8207700" cy="12783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SzPts val="2741"/>
              <a:buFont typeface="Arial"/>
              <a:buNone/>
            </a:pPr>
            <a:r>
              <a:rPr lang="fr" sz="3400" b="1">
                <a:solidFill>
                  <a:srgbClr val="3A1F5D"/>
                </a:solidFill>
                <a:latin typeface="Poppins"/>
                <a:ea typeface="Poppins"/>
                <a:cs typeface="Poppins"/>
                <a:sym typeface="Poppins"/>
              </a:rPr>
              <a:t>Introducing Design Thinking</a:t>
            </a:r>
            <a:br>
              <a:rPr lang="fr" sz="3400" b="1">
                <a:solidFill>
                  <a:srgbClr val="3A1F5D"/>
                </a:solidFill>
                <a:latin typeface="Poppins"/>
                <a:ea typeface="Poppins"/>
                <a:cs typeface="Poppins"/>
                <a:sym typeface="Poppins"/>
              </a:rPr>
            </a:br>
            <a:r>
              <a:rPr lang="fr" sz="3400" b="1">
                <a:solidFill>
                  <a:srgbClr val="3A1F5D"/>
                </a:solidFill>
                <a:latin typeface="Poppins"/>
                <a:ea typeface="Poppins"/>
                <a:cs typeface="Poppins"/>
                <a:sym typeface="Poppins"/>
              </a:rPr>
              <a:t>in Primary Schools</a:t>
            </a:r>
            <a:endParaRPr sz="2700" b="1" i="1" u="none" strike="noStrike" cap="none">
              <a:solidFill>
                <a:srgbClr val="3A1F5D"/>
              </a:solidFill>
              <a:latin typeface="Poppins"/>
              <a:ea typeface="Poppins"/>
              <a:cs typeface="Poppins"/>
              <a:sym typeface="Poppins"/>
            </a:endParaRPr>
          </a:p>
        </p:txBody>
      </p:sp>
      <p:pic>
        <p:nvPicPr>
          <p:cNvPr id="112" name="Google Shape;112;p14"/>
          <p:cNvPicPr preferRelativeResize="0"/>
          <p:nvPr/>
        </p:nvPicPr>
        <p:blipFill rotWithShape="1">
          <a:blip r:embed="rId4">
            <a:alphaModFix/>
          </a:blip>
          <a:srcRect l="30234" t="43776" r="30238" b="33775"/>
          <a:stretch/>
        </p:blipFill>
        <p:spPr>
          <a:xfrm>
            <a:off x="5666613" y="469325"/>
            <a:ext cx="3781350" cy="3035525"/>
          </a:xfrm>
          <a:prstGeom prst="rect">
            <a:avLst/>
          </a:prstGeom>
          <a:noFill/>
          <a:ln>
            <a:noFill/>
          </a:ln>
        </p:spPr>
      </p:pic>
      <p:sp>
        <p:nvSpPr>
          <p:cNvPr id="113" name="Google Shape;113;p14"/>
          <p:cNvSpPr txBox="1"/>
          <p:nvPr/>
        </p:nvSpPr>
        <p:spPr>
          <a:xfrm>
            <a:off x="4655388" y="9458034"/>
            <a:ext cx="5803800" cy="30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71"/>
              <a:buFont typeface="Arial"/>
              <a:buNone/>
            </a:pPr>
            <a:r>
              <a:rPr lang="fr" sz="1770" i="1">
                <a:solidFill>
                  <a:srgbClr val="C73460"/>
                </a:solidFill>
                <a:latin typeface="Poppins"/>
                <a:ea typeface="Poppins"/>
                <a:cs typeface="Poppins"/>
                <a:sym typeface="Poppins"/>
              </a:rPr>
              <a:t>14</a:t>
            </a:r>
            <a:r>
              <a:rPr lang="fr" sz="1770" b="0" i="1" u="none" strike="noStrike" cap="none">
                <a:solidFill>
                  <a:srgbClr val="C73460"/>
                </a:solidFill>
                <a:latin typeface="Poppins"/>
                <a:ea typeface="Poppins"/>
                <a:cs typeface="Poppins"/>
                <a:sym typeface="Poppins"/>
              </a:rPr>
              <a:t>/0</a:t>
            </a:r>
            <a:r>
              <a:rPr lang="fr" sz="1770" i="1">
                <a:solidFill>
                  <a:srgbClr val="C73460"/>
                </a:solidFill>
                <a:latin typeface="Poppins"/>
                <a:ea typeface="Poppins"/>
                <a:cs typeface="Poppins"/>
                <a:sym typeface="Poppins"/>
              </a:rPr>
              <a:t>4</a:t>
            </a:r>
            <a:r>
              <a:rPr lang="fr" sz="1770" b="0" i="1" u="none" strike="noStrike" cap="none">
                <a:solidFill>
                  <a:srgbClr val="C73460"/>
                </a:solidFill>
                <a:latin typeface="Poppins"/>
                <a:ea typeface="Poppins"/>
                <a:cs typeface="Poppins"/>
                <a:sym typeface="Poppins"/>
              </a:rPr>
              <a:t>/202</a:t>
            </a:r>
            <a:r>
              <a:rPr lang="fr" sz="1770" i="1">
                <a:solidFill>
                  <a:srgbClr val="C73460"/>
                </a:solidFill>
                <a:latin typeface="Poppins"/>
                <a:ea typeface="Poppins"/>
                <a:cs typeface="Poppins"/>
                <a:sym typeface="Poppins"/>
              </a:rPr>
              <a:t>1</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3"/>
          <p:cNvSpPr txBox="1"/>
          <p:nvPr/>
        </p:nvSpPr>
        <p:spPr>
          <a:xfrm>
            <a:off x="986875" y="1871550"/>
            <a:ext cx="7432200" cy="157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Ownership over learning. </a:t>
            </a:r>
            <a:endParaRPr sz="2600" b="1">
              <a:solidFill>
                <a:srgbClr val="C73460"/>
              </a:solidFill>
              <a:latin typeface="Poppins"/>
              <a:ea typeface="Poppins"/>
              <a:cs typeface="Poppins"/>
              <a:sym typeface="Poppins"/>
            </a:endParaRPr>
          </a:p>
        </p:txBody>
      </p:sp>
      <p:sp>
        <p:nvSpPr>
          <p:cNvPr id="209" name="Google Shape;209;p23"/>
          <p:cNvSpPr txBox="1"/>
          <p:nvPr/>
        </p:nvSpPr>
        <p:spPr>
          <a:xfrm>
            <a:off x="1063075" y="993400"/>
            <a:ext cx="9685500" cy="66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How will it benefit your students?</a:t>
            </a:r>
            <a:endParaRPr sz="3200" b="1" i="1" u="none" strike="noStrike" cap="none">
              <a:solidFill>
                <a:srgbClr val="3A1F5D"/>
              </a:solidFill>
              <a:highlight>
                <a:srgbClr val="F5D287"/>
              </a:highlight>
              <a:latin typeface="Poppins"/>
              <a:ea typeface="Poppins"/>
              <a:cs typeface="Poppins"/>
              <a:sym typeface="Poppins"/>
            </a:endParaRPr>
          </a:p>
        </p:txBody>
      </p:sp>
      <p:pic>
        <p:nvPicPr>
          <p:cNvPr id="210" name="Google Shape;210;p23"/>
          <p:cNvPicPr preferRelativeResize="0"/>
          <p:nvPr/>
        </p:nvPicPr>
        <p:blipFill>
          <a:blip r:embed="rId3">
            <a:alphaModFix/>
          </a:blip>
          <a:stretch>
            <a:fillRect/>
          </a:stretch>
        </p:blipFill>
        <p:spPr>
          <a:xfrm>
            <a:off x="0" y="0"/>
            <a:ext cx="539900" cy="10440005"/>
          </a:xfrm>
          <a:prstGeom prst="rect">
            <a:avLst/>
          </a:prstGeom>
          <a:noFill/>
          <a:ln>
            <a:noFill/>
          </a:ln>
        </p:spPr>
      </p:pic>
      <p:sp>
        <p:nvSpPr>
          <p:cNvPr id="211" name="Google Shape;211;p23"/>
          <p:cNvSpPr txBox="1"/>
          <p:nvPr/>
        </p:nvSpPr>
        <p:spPr>
          <a:xfrm>
            <a:off x="986875" y="2654125"/>
            <a:ext cx="4901100" cy="6572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fr" sz="1650">
                <a:solidFill>
                  <a:srgbClr val="1A1A1A"/>
                </a:solidFill>
                <a:latin typeface="Poppins"/>
                <a:ea typeface="Poppins"/>
                <a:cs typeface="Poppins"/>
                <a:sym typeface="Poppins"/>
              </a:rPr>
              <a:t>In its essence, design thinking is a learning process. It is a process that draws on the users ability to empathise with others, explore possibilities, experiment and reflect, as a means of solving problems where no-one knows the answer. </a:t>
            </a:r>
            <a:endParaRPr sz="1650">
              <a:solidFill>
                <a:srgbClr val="1A1A1A"/>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650">
              <a:solidFill>
                <a:srgbClr val="1A1A1A"/>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fr" sz="1650">
                <a:solidFill>
                  <a:srgbClr val="1A1A1A"/>
                </a:solidFill>
                <a:latin typeface="Poppins"/>
                <a:ea typeface="Poppins"/>
                <a:cs typeface="Poppins"/>
                <a:sym typeface="Poppins"/>
              </a:rPr>
              <a:t>By engaging with this process, the student is able to use their curiosity and creativity to explore problems within a guided framework. By allowing space for freedom to make decisions and experiment, students get to discover and reflect on what they are good at and how they can collaborate with others. </a:t>
            </a:r>
            <a:endParaRPr sz="1650">
              <a:solidFill>
                <a:srgbClr val="1A1A1A"/>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650">
              <a:solidFill>
                <a:srgbClr val="1A1A1A"/>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fr" sz="1650">
                <a:solidFill>
                  <a:srgbClr val="1A1A1A"/>
                </a:solidFill>
                <a:latin typeface="Poppins"/>
                <a:ea typeface="Poppins"/>
                <a:cs typeface="Poppins"/>
                <a:sym typeface="Poppins"/>
              </a:rPr>
              <a:t>Through this combination of implicit and explicit learning, students can discover their strengths and build creative confidence that helps them to develop a stronger sense of self and take ownership of their learning journey. </a:t>
            </a:r>
            <a:endParaRPr sz="1650">
              <a:solidFill>
                <a:srgbClr val="1A1A1A"/>
              </a:solidFill>
              <a:latin typeface="Poppins"/>
              <a:ea typeface="Poppins"/>
              <a:cs typeface="Poppins"/>
              <a:sym typeface="Poppins"/>
            </a:endParaRPr>
          </a:p>
        </p:txBody>
      </p:sp>
      <p:sp>
        <p:nvSpPr>
          <p:cNvPr id="212" name="Google Shape;212;p23"/>
          <p:cNvSpPr txBox="1"/>
          <p:nvPr/>
        </p:nvSpPr>
        <p:spPr>
          <a:xfrm>
            <a:off x="7343750" y="4096025"/>
            <a:ext cx="1801200" cy="400200"/>
          </a:xfrm>
          <a:prstGeom prst="rect">
            <a:avLst/>
          </a:prstGeom>
          <a:solidFill>
            <a:srgbClr val="534864"/>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a:solidFill>
                  <a:srgbClr val="F5D287"/>
                </a:solidFill>
                <a:latin typeface="Poppins"/>
                <a:ea typeface="Poppins"/>
                <a:cs typeface="Poppins"/>
                <a:sym typeface="Poppins"/>
              </a:rPr>
              <a:t>Problem solving</a:t>
            </a:r>
            <a:endParaRPr b="1">
              <a:solidFill>
                <a:srgbClr val="F5D287"/>
              </a:solidFill>
              <a:latin typeface="Poppins"/>
              <a:ea typeface="Poppins"/>
              <a:cs typeface="Poppins"/>
              <a:sym typeface="Poppins"/>
            </a:endParaRPr>
          </a:p>
        </p:txBody>
      </p:sp>
      <p:sp>
        <p:nvSpPr>
          <p:cNvPr id="213" name="Google Shape;213;p23"/>
          <p:cNvSpPr txBox="1"/>
          <p:nvPr/>
        </p:nvSpPr>
        <p:spPr>
          <a:xfrm>
            <a:off x="7281625" y="4742925"/>
            <a:ext cx="1569300" cy="400200"/>
          </a:xfrm>
          <a:prstGeom prst="rect">
            <a:avLst/>
          </a:prstGeom>
          <a:solidFill>
            <a:srgbClr val="534864"/>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a:solidFill>
                  <a:srgbClr val="F5D287"/>
                </a:solidFill>
                <a:latin typeface="Poppins"/>
                <a:ea typeface="Poppins"/>
                <a:cs typeface="Poppins"/>
                <a:sym typeface="Poppins"/>
              </a:rPr>
              <a:t>Collaboration</a:t>
            </a:r>
            <a:endParaRPr b="1">
              <a:solidFill>
                <a:srgbClr val="F5D287"/>
              </a:solidFill>
              <a:latin typeface="Poppins"/>
              <a:ea typeface="Poppins"/>
              <a:cs typeface="Poppins"/>
              <a:sym typeface="Poppins"/>
            </a:endParaRPr>
          </a:p>
        </p:txBody>
      </p:sp>
      <p:sp>
        <p:nvSpPr>
          <p:cNvPr id="214" name="Google Shape;214;p23"/>
          <p:cNvSpPr txBox="1"/>
          <p:nvPr/>
        </p:nvSpPr>
        <p:spPr>
          <a:xfrm>
            <a:off x="12377075" y="4096025"/>
            <a:ext cx="1238700" cy="400200"/>
          </a:xfrm>
          <a:prstGeom prst="rect">
            <a:avLst/>
          </a:prstGeom>
          <a:solidFill>
            <a:srgbClr val="534864"/>
          </a:solid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b="1">
                <a:solidFill>
                  <a:srgbClr val="F5D287"/>
                </a:solidFill>
                <a:latin typeface="Poppins"/>
                <a:ea typeface="Poppins"/>
                <a:cs typeface="Poppins"/>
                <a:sym typeface="Poppins"/>
              </a:rPr>
              <a:t>Creativity</a:t>
            </a:r>
            <a:endParaRPr b="1">
              <a:solidFill>
                <a:srgbClr val="F5D287"/>
              </a:solidFill>
              <a:latin typeface="Poppins"/>
              <a:ea typeface="Poppins"/>
              <a:cs typeface="Poppins"/>
              <a:sym typeface="Poppins"/>
            </a:endParaRPr>
          </a:p>
        </p:txBody>
      </p:sp>
      <p:sp>
        <p:nvSpPr>
          <p:cNvPr id="215" name="Google Shape;215;p23"/>
          <p:cNvSpPr txBox="1"/>
          <p:nvPr/>
        </p:nvSpPr>
        <p:spPr>
          <a:xfrm>
            <a:off x="6897025" y="5479900"/>
            <a:ext cx="1874700" cy="615600"/>
          </a:xfrm>
          <a:prstGeom prst="rect">
            <a:avLst/>
          </a:prstGeom>
          <a:solidFill>
            <a:srgbClr val="534864"/>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a:solidFill>
                  <a:srgbClr val="F5D287"/>
                </a:solidFill>
                <a:latin typeface="Poppins"/>
                <a:ea typeface="Poppins"/>
                <a:cs typeface="Poppins"/>
                <a:sym typeface="Poppins"/>
              </a:rPr>
              <a:t>Reflection &amp; Self-awareness</a:t>
            </a:r>
            <a:endParaRPr b="1">
              <a:solidFill>
                <a:srgbClr val="F5D287"/>
              </a:solidFill>
              <a:latin typeface="Poppins"/>
              <a:ea typeface="Poppins"/>
              <a:cs typeface="Poppins"/>
              <a:sym typeface="Poppins"/>
            </a:endParaRPr>
          </a:p>
        </p:txBody>
      </p:sp>
      <p:sp>
        <p:nvSpPr>
          <p:cNvPr id="216" name="Google Shape;216;p23"/>
          <p:cNvSpPr txBox="1"/>
          <p:nvPr/>
        </p:nvSpPr>
        <p:spPr>
          <a:xfrm>
            <a:off x="12571025" y="4742925"/>
            <a:ext cx="1874700" cy="400200"/>
          </a:xfrm>
          <a:prstGeom prst="rect">
            <a:avLst/>
          </a:prstGeom>
          <a:solidFill>
            <a:srgbClr val="534864"/>
          </a:solid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b="1">
                <a:solidFill>
                  <a:srgbClr val="F5D287"/>
                </a:solidFill>
                <a:latin typeface="Poppins"/>
                <a:ea typeface="Poppins"/>
                <a:cs typeface="Poppins"/>
                <a:sym typeface="Poppins"/>
              </a:rPr>
              <a:t>Critical thinking</a:t>
            </a:r>
            <a:endParaRPr b="1">
              <a:solidFill>
                <a:srgbClr val="F5D287"/>
              </a:solidFill>
              <a:latin typeface="Poppins"/>
              <a:ea typeface="Poppins"/>
              <a:cs typeface="Poppins"/>
              <a:sym typeface="Poppins"/>
            </a:endParaRPr>
          </a:p>
        </p:txBody>
      </p:sp>
      <p:sp>
        <p:nvSpPr>
          <p:cNvPr id="217" name="Google Shape;217;p23"/>
          <p:cNvSpPr txBox="1"/>
          <p:nvPr/>
        </p:nvSpPr>
        <p:spPr>
          <a:xfrm>
            <a:off x="7057400" y="6300875"/>
            <a:ext cx="1874700" cy="615600"/>
          </a:xfrm>
          <a:prstGeom prst="rect">
            <a:avLst/>
          </a:prstGeom>
          <a:solidFill>
            <a:srgbClr val="534864"/>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b="1">
                <a:solidFill>
                  <a:srgbClr val="F5D287"/>
                </a:solidFill>
                <a:latin typeface="Poppins"/>
                <a:ea typeface="Poppins"/>
                <a:cs typeface="Poppins"/>
                <a:sym typeface="Poppins"/>
              </a:rPr>
              <a:t>Adaptability &amp; resilience</a:t>
            </a:r>
            <a:endParaRPr b="1">
              <a:solidFill>
                <a:srgbClr val="F5D287"/>
              </a:solidFill>
              <a:latin typeface="Poppins"/>
              <a:ea typeface="Poppins"/>
              <a:cs typeface="Poppins"/>
              <a:sym typeface="Poppins"/>
            </a:endParaRPr>
          </a:p>
        </p:txBody>
      </p:sp>
      <p:sp>
        <p:nvSpPr>
          <p:cNvPr id="218" name="Google Shape;218;p23"/>
          <p:cNvSpPr txBox="1"/>
          <p:nvPr/>
        </p:nvSpPr>
        <p:spPr>
          <a:xfrm>
            <a:off x="12770825" y="5479898"/>
            <a:ext cx="1674900" cy="615600"/>
          </a:xfrm>
          <a:prstGeom prst="rect">
            <a:avLst/>
          </a:prstGeom>
          <a:solidFill>
            <a:srgbClr val="534864"/>
          </a:solid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b="1">
                <a:solidFill>
                  <a:srgbClr val="F5D287"/>
                </a:solidFill>
                <a:latin typeface="Poppins"/>
                <a:ea typeface="Poppins"/>
                <a:cs typeface="Poppins"/>
                <a:sym typeface="Poppins"/>
              </a:rPr>
              <a:t>Real-world effectiveness</a:t>
            </a:r>
            <a:endParaRPr b="1">
              <a:solidFill>
                <a:srgbClr val="F5D287"/>
              </a:solidFill>
              <a:latin typeface="Poppins"/>
              <a:ea typeface="Poppins"/>
              <a:cs typeface="Poppins"/>
              <a:sym typeface="Poppins"/>
            </a:endParaRPr>
          </a:p>
        </p:txBody>
      </p:sp>
      <p:sp>
        <p:nvSpPr>
          <p:cNvPr id="219" name="Google Shape;219;p23"/>
          <p:cNvSpPr txBox="1"/>
          <p:nvPr/>
        </p:nvSpPr>
        <p:spPr>
          <a:xfrm>
            <a:off x="12440000" y="6408575"/>
            <a:ext cx="1874700" cy="400200"/>
          </a:xfrm>
          <a:prstGeom prst="rect">
            <a:avLst/>
          </a:prstGeom>
          <a:solidFill>
            <a:srgbClr val="534864"/>
          </a:solid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b="1">
                <a:solidFill>
                  <a:srgbClr val="F5D287"/>
                </a:solidFill>
                <a:latin typeface="Poppins"/>
                <a:ea typeface="Poppins"/>
                <a:cs typeface="Poppins"/>
                <a:sym typeface="Poppins"/>
              </a:rPr>
              <a:t>Taking initiative</a:t>
            </a:r>
            <a:endParaRPr b="1">
              <a:solidFill>
                <a:srgbClr val="F5D287"/>
              </a:solidFill>
              <a:latin typeface="Poppins"/>
              <a:ea typeface="Poppins"/>
              <a:cs typeface="Poppins"/>
              <a:sym typeface="Poppins"/>
            </a:endParaRPr>
          </a:p>
        </p:txBody>
      </p:sp>
      <p:grpSp>
        <p:nvGrpSpPr>
          <p:cNvPr id="220" name="Google Shape;220;p23"/>
          <p:cNvGrpSpPr/>
          <p:nvPr/>
        </p:nvGrpSpPr>
        <p:grpSpPr>
          <a:xfrm>
            <a:off x="8936613" y="3822500"/>
            <a:ext cx="3548700" cy="3547500"/>
            <a:chOff x="8925388" y="4044550"/>
            <a:chExt cx="3548700" cy="3547500"/>
          </a:xfrm>
        </p:grpSpPr>
        <p:sp>
          <p:nvSpPr>
            <p:cNvPr id="221" name="Google Shape;221;p23"/>
            <p:cNvSpPr/>
            <p:nvPr/>
          </p:nvSpPr>
          <p:spPr>
            <a:xfrm>
              <a:off x="8925388" y="4044550"/>
              <a:ext cx="3548700" cy="3547500"/>
            </a:xfrm>
            <a:prstGeom prst="ellipse">
              <a:avLst/>
            </a:prstGeom>
            <a:solidFill>
              <a:srgbClr val="F5D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2" name="Google Shape;222;p23"/>
            <p:cNvPicPr preferRelativeResize="0"/>
            <p:nvPr/>
          </p:nvPicPr>
          <p:blipFill>
            <a:blip r:embed="rId4">
              <a:alphaModFix/>
            </a:blip>
            <a:stretch>
              <a:fillRect/>
            </a:stretch>
          </p:blipFill>
          <p:spPr>
            <a:xfrm>
              <a:off x="9910150" y="4656663"/>
              <a:ext cx="1579200" cy="1579200"/>
            </a:xfrm>
            <a:prstGeom prst="rect">
              <a:avLst/>
            </a:prstGeom>
            <a:noFill/>
            <a:ln>
              <a:noFill/>
            </a:ln>
          </p:spPr>
        </p:pic>
        <p:sp>
          <p:nvSpPr>
            <p:cNvPr id="223" name="Google Shape;223;p23"/>
            <p:cNvSpPr txBox="1"/>
            <p:nvPr/>
          </p:nvSpPr>
          <p:spPr>
            <a:xfrm>
              <a:off x="9478900" y="6375200"/>
              <a:ext cx="2441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800" b="1">
                  <a:solidFill>
                    <a:srgbClr val="534864"/>
                  </a:solidFill>
                  <a:latin typeface="Poppins"/>
                  <a:ea typeface="Poppins"/>
                  <a:cs typeface="Poppins"/>
                  <a:sym typeface="Poppins"/>
                </a:rPr>
                <a:t>Skills for </a:t>
              </a:r>
              <a:endParaRPr sz="1800" b="1">
                <a:solidFill>
                  <a:srgbClr val="534864"/>
                </a:solidFill>
                <a:latin typeface="Poppins"/>
                <a:ea typeface="Poppins"/>
                <a:cs typeface="Poppins"/>
                <a:sym typeface="Poppins"/>
              </a:endParaRPr>
            </a:p>
            <a:p>
              <a:pPr marL="0" lvl="0" indent="0" algn="ctr" rtl="0">
                <a:spcBef>
                  <a:spcPts val="0"/>
                </a:spcBef>
                <a:spcAft>
                  <a:spcPts val="0"/>
                </a:spcAft>
                <a:buNone/>
              </a:pPr>
              <a:r>
                <a:rPr lang="fr" sz="1800" b="1">
                  <a:solidFill>
                    <a:srgbClr val="534864"/>
                  </a:solidFill>
                  <a:latin typeface="Poppins"/>
                  <a:ea typeface="Poppins"/>
                  <a:cs typeface="Poppins"/>
                  <a:sym typeface="Poppins"/>
                </a:rPr>
                <a:t>lifelong learning</a:t>
              </a:r>
              <a:endParaRPr sz="1800" b="1">
                <a:solidFill>
                  <a:srgbClr val="534864"/>
                </a:solidFill>
                <a:latin typeface="Poppins"/>
                <a:ea typeface="Poppins"/>
                <a:cs typeface="Poppins"/>
                <a:sym typeface="Poppins"/>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4"/>
          <p:cNvSpPr txBox="1"/>
          <p:nvPr/>
        </p:nvSpPr>
        <p:spPr>
          <a:xfrm>
            <a:off x="986875" y="1219175"/>
            <a:ext cx="11780400" cy="157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Envisioning the future and designing learning that prepares students for complexity and uncertainty. </a:t>
            </a:r>
            <a:endParaRPr sz="2600" b="1">
              <a:solidFill>
                <a:srgbClr val="C73460"/>
              </a:solidFill>
              <a:latin typeface="Poppins"/>
              <a:ea typeface="Poppins"/>
              <a:cs typeface="Poppins"/>
              <a:sym typeface="Poppins"/>
            </a:endParaRPr>
          </a:p>
        </p:txBody>
      </p:sp>
      <p:sp>
        <p:nvSpPr>
          <p:cNvPr id="229" name="Google Shape;229;p24"/>
          <p:cNvSpPr txBox="1"/>
          <p:nvPr/>
        </p:nvSpPr>
        <p:spPr>
          <a:xfrm>
            <a:off x="1083175" y="410050"/>
            <a:ext cx="11587800" cy="66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21st Century skills</a:t>
            </a:r>
            <a:endParaRPr sz="3200" b="1" i="1" u="none" strike="noStrike" cap="none">
              <a:solidFill>
                <a:srgbClr val="3A1F5D"/>
              </a:solidFill>
              <a:highlight>
                <a:srgbClr val="F5D287"/>
              </a:highlight>
              <a:latin typeface="Poppins"/>
              <a:ea typeface="Poppins"/>
              <a:cs typeface="Poppins"/>
              <a:sym typeface="Poppins"/>
            </a:endParaRPr>
          </a:p>
        </p:txBody>
      </p:sp>
      <p:pic>
        <p:nvPicPr>
          <p:cNvPr id="230" name="Google Shape;230;p24"/>
          <p:cNvPicPr preferRelativeResize="0"/>
          <p:nvPr/>
        </p:nvPicPr>
        <p:blipFill>
          <a:blip r:embed="rId3">
            <a:alphaModFix/>
          </a:blip>
          <a:stretch>
            <a:fillRect/>
          </a:stretch>
        </p:blipFill>
        <p:spPr>
          <a:xfrm>
            <a:off x="0" y="0"/>
            <a:ext cx="539900" cy="10440005"/>
          </a:xfrm>
          <a:prstGeom prst="rect">
            <a:avLst/>
          </a:prstGeom>
          <a:noFill/>
          <a:ln>
            <a:noFill/>
          </a:ln>
        </p:spPr>
      </p:pic>
      <p:pic>
        <p:nvPicPr>
          <p:cNvPr id="231" name="Google Shape;231;p24" descr="Envisioning the future and designing learning that prepares students for complexity and uncertainty. &#10;&#10;Brought to you by D-TIPS (Design Thinking in Primary Schools) Project.&#10;https://www.dtips.eu/" title="21st century skills">
            <a:hlinkClick r:id="rId4"/>
          </p:cNvPr>
          <p:cNvPicPr preferRelativeResize="0"/>
          <p:nvPr/>
        </p:nvPicPr>
        <p:blipFill>
          <a:blip r:embed="rId5">
            <a:alphaModFix/>
          </a:blip>
          <a:stretch>
            <a:fillRect/>
          </a:stretch>
        </p:blipFill>
        <p:spPr>
          <a:xfrm>
            <a:off x="2314937" y="2286625"/>
            <a:ext cx="10490125" cy="7867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1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5"/>
          <p:cNvSpPr txBox="1"/>
          <p:nvPr/>
        </p:nvSpPr>
        <p:spPr>
          <a:xfrm>
            <a:off x="545125" y="4746475"/>
            <a:ext cx="5825400" cy="4279500"/>
          </a:xfrm>
          <a:prstGeom prst="rect">
            <a:avLst/>
          </a:prstGeom>
          <a:noFill/>
          <a:ln>
            <a:noFill/>
          </a:ln>
        </p:spPr>
        <p:txBody>
          <a:bodyPr spcFirstLastPara="1" wrap="square" lIns="162650" tIns="81300" rIns="162650" bIns="81300" anchor="t" anchorCtr="0">
            <a:noAutofit/>
          </a:bodyPr>
          <a:lstStyle/>
          <a:p>
            <a:pPr marL="0" lvl="0" indent="0" algn="l" rtl="0">
              <a:lnSpc>
                <a:spcPct val="150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So now that you have a better idea of </a:t>
            </a:r>
            <a:r>
              <a:rPr lang="fr" sz="2200" b="1" i="1">
                <a:solidFill>
                  <a:srgbClr val="C73460"/>
                </a:solidFill>
                <a:latin typeface="Poppins"/>
                <a:ea typeface="Poppins"/>
                <a:cs typeface="Poppins"/>
                <a:sym typeface="Poppins"/>
              </a:rPr>
              <a:t>why</a:t>
            </a:r>
            <a:r>
              <a:rPr lang="fr" sz="2200" b="1">
                <a:solidFill>
                  <a:srgbClr val="C73460"/>
                </a:solidFill>
                <a:latin typeface="Poppins"/>
                <a:ea typeface="Poppins"/>
                <a:cs typeface="Poppins"/>
                <a:sym typeface="Poppins"/>
              </a:rPr>
              <a:t> design thinking is valuable, here we can take you through each of the phases of the design thinking process and the tools.  </a:t>
            </a:r>
            <a:endParaRPr sz="2200" b="1">
              <a:solidFill>
                <a:srgbClr val="C73460"/>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fr" sz="2200">
                <a:solidFill>
                  <a:schemeClr val="dk2"/>
                </a:solidFill>
                <a:latin typeface="Calibri"/>
                <a:ea typeface="Calibri"/>
                <a:cs typeface="Calibri"/>
                <a:sym typeface="Calibri"/>
              </a:rPr>
              <a:t>Over the next few slides we will explain each of the design thinking steps and how to approach each phase, then we will introduce you to the tools you will use during each of these phases. </a:t>
            </a:r>
            <a:endParaRPr sz="2600" b="1">
              <a:solidFill>
                <a:srgbClr val="C73460"/>
              </a:solidFill>
              <a:latin typeface="Poppins"/>
              <a:ea typeface="Poppins"/>
              <a:cs typeface="Poppins"/>
              <a:sym typeface="Poppins"/>
            </a:endParaRPr>
          </a:p>
        </p:txBody>
      </p:sp>
      <p:pic>
        <p:nvPicPr>
          <p:cNvPr id="237" name="Google Shape;237;p25" descr="Une image contenant équipement électronique, clavier&#10;&#10;Description générée automatiquement"/>
          <p:cNvPicPr preferRelativeResize="0"/>
          <p:nvPr/>
        </p:nvPicPr>
        <p:blipFill rotWithShape="1">
          <a:blip r:embed="rId3">
            <a:alphaModFix/>
          </a:blip>
          <a:srcRect l="76726" t="1505" r="3949" b="8347"/>
          <a:stretch/>
        </p:blipFill>
        <p:spPr>
          <a:xfrm>
            <a:off x="11891476" y="-25"/>
            <a:ext cx="3202601" cy="10570376"/>
          </a:xfrm>
          <a:prstGeom prst="rect">
            <a:avLst/>
          </a:prstGeom>
          <a:noFill/>
          <a:ln>
            <a:noFill/>
          </a:ln>
        </p:spPr>
      </p:pic>
      <p:sp>
        <p:nvSpPr>
          <p:cNvPr id="238" name="Google Shape;238;p25"/>
          <p:cNvSpPr/>
          <p:nvPr/>
        </p:nvSpPr>
        <p:spPr>
          <a:xfrm>
            <a:off x="11421675" y="0"/>
            <a:ext cx="469800" cy="10440000"/>
          </a:xfrm>
          <a:prstGeom prst="rect">
            <a:avLst/>
          </a:prstGeom>
          <a:solidFill>
            <a:srgbClr val="F6D36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62"/>
              <a:buFont typeface="Arial"/>
              <a:buNone/>
            </a:pPr>
            <a:endParaRPr sz="1762" b="0" i="0" u="none" strike="noStrike" cap="none">
              <a:solidFill>
                <a:srgbClr val="FFFFFF"/>
              </a:solidFill>
              <a:latin typeface="Calibri"/>
              <a:ea typeface="Calibri"/>
              <a:cs typeface="Calibri"/>
              <a:sym typeface="Calibri"/>
            </a:endParaRPr>
          </a:p>
        </p:txBody>
      </p:sp>
      <p:sp>
        <p:nvSpPr>
          <p:cNvPr id="239" name="Google Shape;239;p25"/>
          <p:cNvSpPr txBox="1"/>
          <p:nvPr/>
        </p:nvSpPr>
        <p:spPr>
          <a:xfrm>
            <a:off x="621325" y="3785525"/>
            <a:ext cx="7812300" cy="74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THE D-TIPS TOOLBOX </a:t>
            </a:r>
            <a:endParaRPr sz="3200" b="1" i="1" u="none" strike="noStrike" cap="none">
              <a:solidFill>
                <a:srgbClr val="3A1F5D"/>
              </a:solidFill>
              <a:latin typeface="Poppins"/>
              <a:ea typeface="Poppins"/>
              <a:cs typeface="Poppins"/>
              <a:sym typeface="Poppins"/>
            </a:endParaRPr>
          </a:p>
        </p:txBody>
      </p:sp>
      <p:pic>
        <p:nvPicPr>
          <p:cNvPr id="240" name="Google Shape;240;p25"/>
          <p:cNvPicPr preferRelativeResize="0"/>
          <p:nvPr/>
        </p:nvPicPr>
        <p:blipFill>
          <a:blip r:embed="rId4">
            <a:alphaModFix/>
          </a:blip>
          <a:stretch>
            <a:fillRect/>
          </a:stretch>
        </p:blipFill>
        <p:spPr>
          <a:xfrm>
            <a:off x="754025" y="2443550"/>
            <a:ext cx="835675" cy="835675"/>
          </a:xfrm>
          <a:prstGeom prst="rect">
            <a:avLst/>
          </a:prstGeom>
          <a:noFill/>
          <a:ln>
            <a:noFill/>
          </a:ln>
        </p:spPr>
      </p:pic>
      <p:pic>
        <p:nvPicPr>
          <p:cNvPr id="241" name="Google Shape;241;p25"/>
          <p:cNvPicPr preferRelativeResize="0"/>
          <p:nvPr/>
        </p:nvPicPr>
        <p:blipFill>
          <a:blip r:embed="rId5">
            <a:alphaModFix/>
          </a:blip>
          <a:stretch>
            <a:fillRect/>
          </a:stretch>
        </p:blipFill>
        <p:spPr>
          <a:xfrm>
            <a:off x="11386625" y="0"/>
            <a:ext cx="539900" cy="104400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6"/>
          <p:cNvSpPr txBox="1"/>
          <p:nvPr/>
        </p:nvSpPr>
        <p:spPr>
          <a:xfrm>
            <a:off x="986875" y="2736500"/>
            <a:ext cx="7432200" cy="157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Empathy</a:t>
            </a:r>
            <a:endParaRPr sz="2600" b="1">
              <a:solidFill>
                <a:srgbClr val="C73460"/>
              </a:solidFill>
              <a:latin typeface="Poppins"/>
              <a:ea typeface="Poppins"/>
              <a:cs typeface="Poppins"/>
              <a:sym typeface="Poppins"/>
            </a:endParaRPr>
          </a:p>
        </p:txBody>
      </p:sp>
      <p:sp>
        <p:nvSpPr>
          <p:cNvPr id="247" name="Google Shape;247;p26"/>
          <p:cNvSpPr txBox="1"/>
          <p:nvPr/>
        </p:nvSpPr>
        <p:spPr>
          <a:xfrm>
            <a:off x="1063075" y="387400"/>
            <a:ext cx="10777200" cy="66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Design thinking</a:t>
            </a:r>
            <a:br>
              <a:rPr lang="fr" sz="3900" b="1">
                <a:solidFill>
                  <a:srgbClr val="3A1F5D"/>
                </a:solidFill>
                <a:latin typeface="Poppins"/>
                <a:ea typeface="Poppins"/>
                <a:cs typeface="Poppins"/>
                <a:sym typeface="Poppins"/>
              </a:rPr>
            </a:br>
            <a:r>
              <a:rPr lang="fr" sz="3900" b="1">
                <a:solidFill>
                  <a:srgbClr val="3A1F5D"/>
                </a:solidFill>
                <a:latin typeface="Poppins"/>
                <a:ea typeface="Poppins"/>
                <a:cs typeface="Poppins"/>
                <a:sym typeface="Poppins"/>
              </a:rPr>
              <a:t>Phase 1  </a:t>
            </a:r>
            <a:endParaRPr sz="3200" b="1" i="1" u="none" strike="noStrike" cap="none">
              <a:solidFill>
                <a:srgbClr val="3A1F5D"/>
              </a:solidFill>
              <a:highlight>
                <a:srgbClr val="F5D287"/>
              </a:highlight>
              <a:latin typeface="Poppins"/>
              <a:ea typeface="Poppins"/>
              <a:cs typeface="Poppins"/>
              <a:sym typeface="Poppins"/>
            </a:endParaRPr>
          </a:p>
        </p:txBody>
      </p:sp>
      <p:pic>
        <p:nvPicPr>
          <p:cNvPr id="248" name="Google Shape;248;p26"/>
          <p:cNvPicPr preferRelativeResize="0"/>
          <p:nvPr/>
        </p:nvPicPr>
        <p:blipFill>
          <a:blip r:embed="rId3">
            <a:alphaModFix/>
          </a:blip>
          <a:stretch>
            <a:fillRect/>
          </a:stretch>
        </p:blipFill>
        <p:spPr>
          <a:xfrm>
            <a:off x="0" y="0"/>
            <a:ext cx="539900" cy="10440005"/>
          </a:xfrm>
          <a:prstGeom prst="rect">
            <a:avLst/>
          </a:prstGeom>
          <a:noFill/>
          <a:ln>
            <a:noFill/>
          </a:ln>
        </p:spPr>
      </p:pic>
      <p:sp>
        <p:nvSpPr>
          <p:cNvPr id="249" name="Google Shape;249;p26"/>
          <p:cNvSpPr txBox="1"/>
          <p:nvPr/>
        </p:nvSpPr>
        <p:spPr>
          <a:xfrm>
            <a:off x="1024975" y="3296400"/>
            <a:ext cx="7330800" cy="6754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2200">
                <a:solidFill>
                  <a:schemeClr val="dk2"/>
                </a:solidFill>
                <a:latin typeface="Calibri"/>
                <a:ea typeface="Calibri"/>
                <a:cs typeface="Calibri"/>
                <a:sym typeface="Calibri"/>
              </a:rPr>
              <a:t>The first step when embarking on a design challenge is to first take the time to understand </a:t>
            </a:r>
            <a:r>
              <a:rPr lang="fr" sz="2200" i="1">
                <a:solidFill>
                  <a:schemeClr val="dk2"/>
                </a:solidFill>
                <a:latin typeface="Calibri"/>
                <a:ea typeface="Calibri"/>
                <a:cs typeface="Calibri"/>
                <a:sym typeface="Calibri"/>
              </a:rPr>
              <a:t>who </a:t>
            </a:r>
            <a:r>
              <a:rPr lang="fr" sz="2200">
                <a:solidFill>
                  <a:schemeClr val="dk2"/>
                </a:solidFill>
                <a:latin typeface="Calibri"/>
                <a:ea typeface="Calibri"/>
                <a:cs typeface="Calibri"/>
                <a:sym typeface="Calibri"/>
              </a:rPr>
              <a:t>you are designing for. Empathising is crucial to the design thinking process because it helps us to walk in the shoes of another and uncover new information that we can use to build better solutions.  </a:t>
            </a: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fr" sz="2200">
                <a:solidFill>
                  <a:schemeClr val="dk2"/>
                </a:solidFill>
                <a:latin typeface="Calibri"/>
                <a:ea typeface="Calibri"/>
                <a:cs typeface="Calibri"/>
                <a:sym typeface="Calibri"/>
              </a:rPr>
              <a:t>Empathy is a powerful tool, not only to understand the experience of others, but to uncover what their needs are. When you take the time to actively listen, observe, ask questions and immerse yourself in the experience of those around you, you will often encounter surprising information that can radically change your perception and assumptions of how things “are”.  </a:t>
            </a: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fr" sz="2200">
                <a:solidFill>
                  <a:schemeClr val="dk2"/>
                </a:solidFill>
                <a:latin typeface="Calibri"/>
                <a:ea typeface="Calibri"/>
                <a:cs typeface="Calibri"/>
                <a:sym typeface="Calibri"/>
              </a:rPr>
              <a:t>In this phase it is important to refrain from jumping to solutions, but rather slow-down and use observation, listening and curiosity to uncover new information.  </a:t>
            </a:r>
            <a:endParaRPr sz="2200">
              <a:solidFill>
                <a:schemeClr val="dk2"/>
              </a:solidFill>
              <a:latin typeface="Calibri"/>
              <a:ea typeface="Calibri"/>
              <a:cs typeface="Calibri"/>
              <a:sym typeface="Calibri"/>
            </a:endParaRPr>
          </a:p>
        </p:txBody>
      </p:sp>
      <p:pic>
        <p:nvPicPr>
          <p:cNvPr id="250" name="Google Shape;250;p26"/>
          <p:cNvPicPr preferRelativeResize="0"/>
          <p:nvPr/>
        </p:nvPicPr>
        <p:blipFill>
          <a:blip r:embed="rId4">
            <a:alphaModFix/>
          </a:blip>
          <a:stretch>
            <a:fillRect/>
          </a:stretch>
        </p:blipFill>
        <p:spPr>
          <a:xfrm>
            <a:off x="8571475" y="3603600"/>
            <a:ext cx="6396125" cy="6139792"/>
          </a:xfrm>
          <a:prstGeom prst="rect">
            <a:avLst/>
          </a:prstGeom>
          <a:noFill/>
          <a:ln>
            <a:noFill/>
          </a:ln>
        </p:spPr>
      </p:pic>
      <p:sp>
        <p:nvSpPr>
          <p:cNvPr id="251" name="Google Shape;251;p26"/>
          <p:cNvSpPr/>
          <p:nvPr/>
        </p:nvSpPr>
        <p:spPr>
          <a:xfrm>
            <a:off x="9994675" y="3603600"/>
            <a:ext cx="2162400" cy="1827600"/>
          </a:xfrm>
          <a:prstGeom prst="rect">
            <a:avLst/>
          </a:prstGeom>
          <a:noFill/>
          <a:ln w="2857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7"/>
          <p:cNvSpPr txBox="1"/>
          <p:nvPr/>
        </p:nvSpPr>
        <p:spPr>
          <a:xfrm>
            <a:off x="986875" y="2736500"/>
            <a:ext cx="7432200" cy="157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Define</a:t>
            </a:r>
            <a:endParaRPr sz="2600" b="1">
              <a:solidFill>
                <a:srgbClr val="C73460"/>
              </a:solidFill>
              <a:latin typeface="Poppins"/>
              <a:ea typeface="Poppins"/>
              <a:cs typeface="Poppins"/>
              <a:sym typeface="Poppins"/>
            </a:endParaRPr>
          </a:p>
        </p:txBody>
      </p:sp>
      <p:pic>
        <p:nvPicPr>
          <p:cNvPr id="257" name="Google Shape;257;p27"/>
          <p:cNvPicPr preferRelativeResize="0"/>
          <p:nvPr/>
        </p:nvPicPr>
        <p:blipFill>
          <a:blip r:embed="rId3">
            <a:alphaModFix/>
          </a:blip>
          <a:stretch>
            <a:fillRect/>
          </a:stretch>
        </p:blipFill>
        <p:spPr>
          <a:xfrm>
            <a:off x="0" y="0"/>
            <a:ext cx="539900" cy="10440005"/>
          </a:xfrm>
          <a:prstGeom prst="rect">
            <a:avLst/>
          </a:prstGeom>
          <a:noFill/>
          <a:ln>
            <a:noFill/>
          </a:ln>
        </p:spPr>
      </p:pic>
      <p:sp>
        <p:nvSpPr>
          <p:cNvPr id="258" name="Google Shape;258;p27"/>
          <p:cNvSpPr txBox="1"/>
          <p:nvPr/>
        </p:nvSpPr>
        <p:spPr>
          <a:xfrm>
            <a:off x="1024975" y="3391700"/>
            <a:ext cx="7432200" cy="5586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2200">
                <a:solidFill>
                  <a:schemeClr val="dk2"/>
                </a:solidFill>
                <a:latin typeface="Calibri"/>
                <a:ea typeface="Calibri"/>
                <a:cs typeface="Calibri"/>
                <a:sym typeface="Calibri"/>
              </a:rPr>
              <a:t>Once you have gathered as much information as you can during the emphasise phase, you can then unpack your findings, reflect on your insights and begin to frame a meaningful design challenge. While you might </a:t>
            </a:r>
            <a:r>
              <a:rPr lang="fr" sz="2200" i="1">
                <a:solidFill>
                  <a:schemeClr val="dk2"/>
                </a:solidFill>
                <a:latin typeface="Calibri"/>
                <a:ea typeface="Calibri"/>
                <a:cs typeface="Calibri"/>
                <a:sym typeface="Calibri"/>
              </a:rPr>
              <a:t>think</a:t>
            </a:r>
            <a:r>
              <a:rPr lang="fr" sz="2200">
                <a:solidFill>
                  <a:schemeClr val="dk2"/>
                </a:solidFill>
                <a:latin typeface="Calibri"/>
                <a:ea typeface="Calibri"/>
                <a:cs typeface="Calibri"/>
                <a:sym typeface="Calibri"/>
              </a:rPr>
              <a:t> you already have the solution, it’s important to first examine and reflect on what you have collected. You might be surprised by what you find, and it is this information that could determine the quality of the potential solution.</a:t>
            </a: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fr" sz="2200">
                <a:solidFill>
                  <a:schemeClr val="dk2"/>
                </a:solidFill>
                <a:latin typeface="Calibri"/>
                <a:ea typeface="Calibri"/>
                <a:cs typeface="Calibri"/>
                <a:sym typeface="Calibri"/>
              </a:rPr>
              <a:t>The define phase requires a critical thinking and reflective mindset that reviews the data collected and starts to identify connections between information as well as what we found to be the most unexpected discoveries. By reflecting on this information we can start to formulate a clear problem to solve. </a:t>
            </a:r>
            <a:endParaRPr sz="2200">
              <a:solidFill>
                <a:schemeClr val="dk2"/>
              </a:solidFill>
              <a:latin typeface="Calibri"/>
              <a:ea typeface="Calibri"/>
              <a:cs typeface="Calibri"/>
              <a:sym typeface="Calibri"/>
            </a:endParaRPr>
          </a:p>
        </p:txBody>
      </p:sp>
      <p:sp>
        <p:nvSpPr>
          <p:cNvPr id="259" name="Google Shape;259;p27"/>
          <p:cNvSpPr txBox="1"/>
          <p:nvPr/>
        </p:nvSpPr>
        <p:spPr>
          <a:xfrm>
            <a:off x="1063075" y="387400"/>
            <a:ext cx="10777200" cy="66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Design thinking</a:t>
            </a:r>
            <a:br>
              <a:rPr lang="fr" sz="3900" b="1">
                <a:solidFill>
                  <a:srgbClr val="3A1F5D"/>
                </a:solidFill>
                <a:latin typeface="Poppins"/>
                <a:ea typeface="Poppins"/>
                <a:cs typeface="Poppins"/>
                <a:sym typeface="Poppins"/>
              </a:rPr>
            </a:br>
            <a:r>
              <a:rPr lang="fr" sz="3900" b="1">
                <a:solidFill>
                  <a:srgbClr val="3A1F5D"/>
                </a:solidFill>
                <a:latin typeface="Poppins"/>
                <a:ea typeface="Poppins"/>
                <a:cs typeface="Poppins"/>
                <a:sym typeface="Poppins"/>
              </a:rPr>
              <a:t>Phase 2  </a:t>
            </a:r>
            <a:endParaRPr sz="3200" b="1" i="1" u="none" strike="noStrike" cap="none">
              <a:solidFill>
                <a:srgbClr val="3A1F5D"/>
              </a:solidFill>
              <a:highlight>
                <a:srgbClr val="F5D287"/>
              </a:highlight>
              <a:latin typeface="Poppins"/>
              <a:ea typeface="Poppins"/>
              <a:cs typeface="Poppins"/>
              <a:sym typeface="Poppins"/>
            </a:endParaRPr>
          </a:p>
        </p:txBody>
      </p:sp>
      <p:pic>
        <p:nvPicPr>
          <p:cNvPr id="260" name="Google Shape;260;p27"/>
          <p:cNvPicPr preferRelativeResize="0"/>
          <p:nvPr/>
        </p:nvPicPr>
        <p:blipFill>
          <a:blip r:embed="rId4">
            <a:alphaModFix/>
          </a:blip>
          <a:stretch>
            <a:fillRect/>
          </a:stretch>
        </p:blipFill>
        <p:spPr>
          <a:xfrm>
            <a:off x="8571475" y="3603600"/>
            <a:ext cx="6396125" cy="6139792"/>
          </a:xfrm>
          <a:prstGeom prst="rect">
            <a:avLst/>
          </a:prstGeom>
          <a:noFill/>
          <a:ln>
            <a:noFill/>
          </a:ln>
        </p:spPr>
      </p:pic>
      <p:sp>
        <p:nvSpPr>
          <p:cNvPr id="261" name="Google Shape;261;p27"/>
          <p:cNvSpPr/>
          <p:nvPr/>
        </p:nvSpPr>
        <p:spPr>
          <a:xfrm>
            <a:off x="8419075" y="6234250"/>
            <a:ext cx="2162400" cy="1827600"/>
          </a:xfrm>
          <a:prstGeom prst="rect">
            <a:avLst/>
          </a:prstGeom>
          <a:noFill/>
          <a:ln w="2857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8"/>
          <p:cNvSpPr txBox="1"/>
          <p:nvPr/>
        </p:nvSpPr>
        <p:spPr>
          <a:xfrm>
            <a:off x="986875" y="2736500"/>
            <a:ext cx="7432200" cy="157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Ideate</a:t>
            </a:r>
            <a:endParaRPr sz="2600" b="1">
              <a:solidFill>
                <a:srgbClr val="C73460"/>
              </a:solidFill>
              <a:latin typeface="Poppins"/>
              <a:ea typeface="Poppins"/>
              <a:cs typeface="Poppins"/>
              <a:sym typeface="Poppins"/>
            </a:endParaRPr>
          </a:p>
        </p:txBody>
      </p:sp>
      <p:pic>
        <p:nvPicPr>
          <p:cNvPr id="267" name="Google Shape;267;p28"/>
          <p:cNvPicPr preferRelativeResize="0"/>
          <p:nvPr/>
        </p:nvPicPr>
        <p:blipFill>
          <a:blip r:embed="rId3">
            <a:alphaModFix/>
          </a:blip>
          <a:stretch>
            <a:fillRect/>
          </a:stretch>
        </p:blipFill>
        <p:spPr>
          <a:xfrm>
            <a:off x="0" y="0"/>
            <a:ext cx="539900" cy="10440005"/>
          </a:xfrm>
          <a:prstGeom prst="rect">
            <a:avLst/>
          </a:prstGeom>
          <a:noFill/>
          <a:ln>
            <a:noFill/>
          </a:ln>
        </p:spPr>
      </p:pic>
      <p:sp>
        <p:nvSpPr>
          <p:cNvPr id="268" name="Google Shape;268;p28"/>
          <p:cNvSpPr txBox="1"/>
          <p:nvPr/>
        </p:nvSpPr>
        <p:spPr>
          <a:xfrm>
            <a:off x="1063075" y="3526025"/>
            <a:ext cx="6906900" cy="5586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2200">
                <a:solidFill>
                  <a:schemeClr val="dk2"/>
                </a:solidFill>
                <a:latin typeface="Calibri"/>
                <a:ea typeface="Calibri"/>
                <a:cs typeface="Calibri"/>
                <a:sym typeface="Calibri"/>
              </a:rPr>
              <a:t>Now that you have dedicated a good amount of research and reflection in the empathy and define phase, you can finally shift from defining the problem to exploring the solutions.</a:t>
            </a: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fr" sz="2200">
                <a:solidFill>
                  <a:schemeClr val="dk2"/>
                </a:solidFill>
                <a:latin typeface="Calibri"/>
                <a:ea typeface="Calibri"/>
                <a:cs typeface="Calibri"/>
                <a:sym typeface="Calibri"/>
              </a:rPr>
              <a:t>In this phase you shift into a “what-if” mindset, where you are using creativity and imagination to explore all possible solutions. With all the information you have gathered you generate informed ideas.</a:t>
            </a: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fr" sz="2200">
                <a:solidFill>
                  <a:schemeClr val="dk2"/>
                </a:solidFill>
                <a:latin typeface="Calibri"/>
                <a:ea typeface="Calibri"/>
                <a:cs typeface="Calibri"/>
                <a:sym typeface="Calibri"/>
              </a:rPr>
              <a:t>In this phase it is important to withhold from making any judgements or evaluations about different ideas, and to stay open and optimistic. This will allow space for more creative and unexpected ideas. </a:t>
            </a:r>
            <a:endParaRPr sz="2200">
              <a:solidFill>
                <a:schemeClr val="dk2"/>
              </a:solidFill>
              <a:latin typeface="Calibri"/>
              <a:ea typeface="Calibri"/>
              <a:cs typeface="Calibri"/>
              <a:sym typeface="Calibri"/>
            </a:endParaRPr>
          </a:p>
        </p:txBody>
      </p:sp>
      <p:sp>
        <p:nvSpPr>
          <p:cNvPr id="269" name="Google Shape;269;p28"/>
          <p:cNvSpPr txBox="1"/>
          <p:nvPr/>
        </p:nvSpPr>
        <p:spPr>
          <a:xfrm>
            <a:off x="1063075" y="387400"/>
            <a:ext cx="10777200" cy="66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Design thinking</a:t>
            </a:r>
            <a:br>
              <a:rPr lang="fr" sz="3900" b="1">
                <a:solidFill>
                  <a:srgbClr val="3A1F5D"/>
                </a:solidFill>
                <a:latin typeface="Poppins"/>
                <a:ea typeface="Poppins"/>
                <a:cs typeface="Poppins"/>
                <a:sym typeface="Poppins"/>
              </a:rPr>
            </a:br>
            <a:r>
              <a:rPr lang="fr" sz="3900" b="1">
                <a:solidFill>
                  <a:srgbClr val="3A1F5D"/>
                </a:solidFill>
                <a:latin typeface="Poppins"/>
                <a:ea typeface="Poppins"/>
                <a:cs typeface="Poppins"/>
                <a:sym typeface="Poppins"/>
              </a:rPr>
              <a:t>Phase 3  </a:t>
            </a:r>
            <a:endParaRPr sz="3200" b="1" i="1" u="none" strike="noStrike" cap="none">
              <a:solidFill>
                <a:srgbClr val="3A1F5D"/>
              </a:solidFill>
              <a:highlight>
                <a:srgbClr val="F5D287"/>
              </a:highlight>
              <a:latin typeface="Poppins"/>
              <a:ea typeface="Poppins"/>
              <a:cs typeface="Poppins"/>
              <a:sym typeface="Poppins"/>
            </a:endParaRPr>
          </a:p>
        </p:txBody>
      </p:sp>
      <p:pic>
        <p:nvPicPr>
          <p:cNvPr id="270" name="Google Shape;270;p28"/>
          <p:cNvPicPr preferRelativeResize="0"/>
          <p:nvPr/>
        </p:nvPicPr>
        <p:blipFill>
          <a:blip r:embed="rId4">
            <a:alphaModFix/>
          </a:blip>
          <a:stretch>
            <a:fillRect/>
          </a:stretch>
        </p:blipFill>
        <p:spPr>
          <a:xfrm>
            <a:off x="8571475" y="3603600"/>
            <a:ext cx="6396125" cy="6139792"/>
          </a:xfrm>
          <a:prstGeom prst="rect">
            <a:avLst/>
          </a:prstGeom>
          <a:noFill/>
          <a:ln>
            <a:noFill/>
          </a:ln>
        </p:spPr>
      </p:pic>
      <p:sp>
        <p:nvSpPr>
          <p:cNvPr id="271" name="Google Shape;271;p28"/>
          <p:cNvSpPr/>
          <p:nvPr/>
        </p:nvSpPr>
        <p:spPr>
          <a:xfrm>
            <a:off x="10297675" y="8079850"/>
            <a:ext cx="2162400" cy="1827600"/>
          </a:xfrm>
          <a:prstGeom prst="rect">
            <a:avLst/>
          </a:prstGeom>
          <a:noFill/>
          <a:ln w="2857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9"/>
          <p:cNvSpPr txBox="1"/>
          <p:nvPr/>
        </p:nvSpPr>
        <p:spPr>
          <a:xfrm>
            <a:off x="986875" y="2736500"/>
            <a:ext cx="7432200" cy="157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Test</a:t>
            </a:r>
            <a:endParaRPr sz="2600" b="1">
              <a:solidFill>
                <a:srgbClr val="C73460"/>
              </a:solidFill>
              <a:latin typeface="Poppins"/>
              <a:ea typeface="Poppins"/>
              <a:cs typeface="Poppins"/>
              <a:sym typeface="Poppins"/>
            </a:endParaRPr>
          </a:p>
        </p:txBody>
      </p:sp>
      <p:pic>
        <p:nvPicPr>
          <p:cNvPr id="277" name="Google Shape;277;p29"/>
          <p:cNvPicPr preferRelativeResize="0"/>
          <p:nvPr/>
        </p:nvPicPr>
        <p:blipFill>
          <a:blip r:embed="rId3">
            <a:alphaModFix/>
          </a:blip>
          <a:stretch>
            <a:fillRect/>
          </a:stretch>
        </p:blipFill>
        <p:spPr>
          <a:xfrm>
            <a:off x="0" y="0"/>
            <a:ext cx="539900" cy="10440005"/>
          </a:xfrm>
          <a:prstGeom prst="rect">
            <a:avLst/>
          </a:prstGeom>
          <a:noFill/>
          <a:ln>
            <a:noFill/>
          </a:ln>
        </p:spPr>
      </p:pic>
      <p:sp>
        <p:nvSpPr>
          <p:cNvPr id="278" name="Google Shape;278;p29"/>
          <p:cNvSpPr txBox="1"/>
          <p:nvPr/>
        </p:nvSpPr>
        <p:spPr>
          <a:xfrm>
            <a:off x="1063075" y="3307075"/>
            <a:ext cx="7432200" cy="6754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2200">
                <a:solidFill>
                  <a:schemeClr val="dk2"/>
                </a:solidFill>
                <a:latin typeface="Calibri"/>
                <a:ea typeface="Calibri"/>
                <a:cs typeface="Calibri"/>
                <a:sym typeface="Calibri"/>
              </a:rPr>
              <a:t>In the test phase you are putting your ideas, quite literally, to the test. In the ideation phase you are imagining the “what if’s” and now you are selecting your best ideas and testing them. </a:t>
            </a: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fr" sz="2200">
                <a:solidFill>
                  <a:schemeClr val="dk2"/>
                </a:solidFill>
                <a:latin typeface="Calibri"/>
                <a:ea typeface="Calibri"/>
                <a:cs typeface="Calibri"/>
                <a:sym typeface="Calibri"/>
              </a:rPr>
              <a:t>This phase can often be the most messy, so approaching this phase with the right mindset is important. Quite often our ideas, as amazing as they might be in theory, might not be so amazing in the real-world. But this is where the true problem-solving magic of design thinking happens! </a:t>
            </a: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fr" sz="2200">
                <a:solidFill>
                  <a:schemeClr val="dk2"/>
                </a:solidFill>
                <a:latin typeface="Calibri"/>
                <a:ea typeface="Calibri"/>
                <a:cs typeface="Calibri"/>
                <a:sym typeface="Calibri"/>
              </a:rPr>
              <a:t>When things go wrong what is crucial in this moment is how you respond. Being OK with failure means not-giving up, but reflecting on what is going wrong, making adjustments to the idea, going back to the data you’ve collected or other ideas you’ve come up with. Being prepared for failure and tolerating uncertainty is exactly where you build resilience, creativity, critical thinking and collaboration skills! </a:t>
            </a:r>
            <a:endParaRPr sz="2200">
              <a:solidFill>
                <a:schemeClr val="dk2"/>
              </a:solidFill>
              <a:latin typeface="Calibri"/>
              <a:ea typeface="Calibri"/>
              <a:cs typeface="Calibri"/>
              <a:sym typeface="Calibri"/>
            </a:endParaRPr>
          </a:p>
        </p:txBody>
      </p:sp>
      <p:sp>
        <p:nvSpPr>
          <p:cNvPr id="279" name="Google Shape;279;p29"/>
          <p:cNvSpPr txBox="1"/>
          <p:nvPr/>
        </p:nvSpPr>
        <p:spPr>
          <a:xfrm>
            <a:off x="1063075" y="387400"/>
            <a:ext cx="10777200" cy="66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Design thinking</a:t>
            </a:r>
            <a:br>
              <a:rPr lang="fr" sz="3900" b="1">
                <a:solidFill>
                  <a:srgbClr val="3A1F5D"/>
                </a:solidFill>
                <a:latin typeface="Poppins"/>
                <a:ea typeface="Poppins"/>
                <a:cs typeface="Poppins"/>
                <a:sym typeface="Poppins"/>
              </a:rPr>
            </a:br>
            <a:r>
              <a:rPr lang="fr" sz="3900" b="1">
                <a:solidFill>
                  <a:srgbClr val="3A1F5D"/>
                </a:solidFill>
                <a:latin typeface="Poppins"/>
                <a:ea typeface="Poppins"/>
                <a:cs typeface="Poppins"/>
                <a:sym typeface="Poppins"/>
              </a:rPr>
              <a:t>Phase 4  </a:t>
            </a:r>
            <a:endParaRPr sz="3200" b="1" i="1" u="none" strike="noStrike" cap="none">
              <a:solidFill>
                <a:srgbClr val="3A1F5D"/>
              </a:solidFill>
              <a:highlight>
                <a:srgbClr val="F5D287"/>
              </a:highlight>
              <a:latin typeface="Poppins"/>
              <a:ea typeface="Poppins"/>
              <a:cs typeface="Poppins"/>
              <a:sym typeface="Poppins"/>
            </a:endParaRPr>
          </a:p>
        </p:txBody>
      </p:sp>
      <p:pic>
        <p:nvPicPr>
          <p:cNvPr id="280" name="Google Shape;280;p29"/>
          <p:cNvPicPr preferRelativeResize="0"/>
          <p:nvPr/>
        </p:nvPicPr>
        <p:blipFill>
          <a:blip r:embed="rId4">
            <a:alphaModFix/>
          </a:blip>
          <a:stretch>
            <a:fillRect/>
          </a:stretch>
        </p:blipFill>
        <p:spPr>
          <a:xfrm>
            <a:off x="8571475" y="3603600"/>
            <a:ext cx="6396125" cy="6139792"/>
          </a:xfrm>
          <a:prstGeom prst="rect">
            <a:avLst/>
          </a:prstGeom>
          <a:noFill/>
          <a:ln>
            <a:noFill/>
          </a:ln>
        </p:spPr>
      </p:pic>
      <p:sp>
        <p:nvSpPr>
          <p:cNvPr id="281" name="Google Shape;281;p29"/>
          <p:cNvSpPr/>
          <p:nvPr/>
        </p:nvSpPr>
        <p:spPr>
          <a:xfrm>
            <a:off x="12487625" y="7487625"/>
            <a:ext cx="2162400" cy="1827600"/>
          </a:xfrm>
          <a:prstGeom prst="rect">
            <a:avLst/>
          </a:prstGeom>
          <a:noFill/>
          <a:ln w="2857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0"/>
          <p:cNvSpPr txBox="1"/>
          <p:nvPr/>
        </p:nvSpPr>
        <p:spPr>
          <a:xfrm>
            <a:off x="986875" y="2736500"/>
            <a:ext cx="7432200" cy="157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Evaluate</a:t>
            </a:r>
            <a:endParaRPr sz="2600" b="1">
              <a:solidFill>
                <a:srgbClr val="C73460"/>
              </a:solidFill>
              <a:latin typeface="Poppins"/>
              <a:ea typeface="Poppins"/>
              <a:cs typeface="Poppins"/>
              <a:sym typeface="Poppins"/>
            </a:endParaRPr>
          </a:p>
        </p:txBody>
      </p:sp>
      <p:pic>
        <p:nvPicPr>
          <p:cNvPr id="287" name="Google Shape;287;p30"/>
          <p:cNvPicPr preferRelativeResize="0"/>
          <p:nvPr/>
        </p:nvPicPr>
        <p:blipFill>
          <a:blip r:embed="rId3">
            <a:alphaModFix/>
          </a:blip>
          <a:stretch>
            <a:fillRect/>
          </a:stretch>
        </p:blipFill>
        <p:spPr>
          <a:xfrm>
            <a:off x="0" y="0"/>
            <a:ext cx="539900" cy="10440005"/>
          </a:xfrm>
          <a:prstGeom prst="rect">
            <a:avLst/>
          </a:prstGeom>
          <a:noFill/>
          <a:ln>
            <a:noFill/>
          </a:ln>
        </p:spPr>
      </p:pic>
      <p:sp>
        <p:nvSpPr>
          <p:cNvPr id="288" name="Google Shape;288;p30"/>
          <p:cNvSpPr txBox="1"/>
          <p:nvPr/>
        </p:nvSpPr>
        <p:spPr>
          <a:xfrm>
            <a:off x="1063075" y="3526025"/>
            <a:ext cx="6590100" cy="5975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2200">
                <a:solidFill>
                  <a:schemeClr val="dk2"/>
                </a:solidFill>
                <a:latin typeface="Calibri"/>
                <a:ea typeface="Calibri"/>
                <a:cs typeface="Calibri"/>
                <a:sym typeface="Calibri"/>
              </a:rPr>
              <a:t>The final phase of the design thinking process is evaluate. While evidence of this phase can be seen across all phases in design thinking, it is also crucial in wrapping up the final outcome of the design challenge. </a:t>
            </a: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fr" sz="2200">
                <a:solidFill>
                  <a:schemeClr val="dk2"/>
                </a:solidFill>
                <a:latin typeface="Calibri"/>
                <a:ea typeface="Calibri"/>
                <a:cs typeface="Calibri"/>
                <a:sym typeface="Calibri"/>
              </a:rPr>
              <a:t>Once you have executed your idea and put your design/solution into practice, evaluating your effort both individually and as a group is what makes design thinking an enriching learning experience. </a:t>
            </a: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fr" sz="2200">
                <a:solidFill>
                  <a:schemeClr val="dk2"/>
                </a:solidFill>
                <a:latin typeface="Calibri"/>
                <a:ea typeface="Calibri"/>
                <a:cs typeface="Calibri"/>
                <a:sym typeface="Calibri"/>
              </a:rPr>
              <a:t>Taking an open-minded and curious attitude towards how you solved the design challenge is not only essential for growing and learning but also for improving and refining your design thinking skills for the next design challenge! </a:t>
            </a:r>
            <a:endParaRPr sz="2200">
              <a:solidFill>
                <a:schemeClr val="dk2"/>
              </a:solidFill>
              <a:latin typeface="Calibri"/>
              <a:ea typeface="Calibri"/>
              <a:cs typeface="Calibri"/>
              <a:sym typeface="Calibri"/>
            </a:endParaRPr>
          </a:p>
        </p:txBody>
      </p:sp>
      <p:sp>
        <p:nvSpPr>
          <p:cNvPr id="289" name="Google Shape;289;p30"/>
          <p:cNvSpPr txBox="1"/>
          <p:nvPr/>
        </p:nvSpPr>
        <p:spPr>
          <a:xfrm>
            <a:off x="1063075" y="387400"/>
            <a:ext cx="10777200" cy="66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Design thinking</a:t>
            </a:r>
            <a:br>
              <a:rPr lang="fr" sz="3900" b="1">
                <a:solidFill>
                  <a:srgbClr val="3A1F5D"/>
                </a:solidFill>
                <a:latin typeface="Poppins"/>
                <a:ea typeface="Poppins"/>
                <a:cs typeface="Poppins"/>
                <a:sym typeface="Poppins"/>
              </a:rPr>
            </a:br>
            <a:r>
              <a:rPr lang="fr" sz="3900" b="1">
                <a:solidFill>
                  <a:srgbClr val="3A1F5D"/>
                </a:solidFill>
                <a:latin typeface="Poppins"/>
                <a:ea typeface="Poppins"/>
                <a:cs typeface="Poppins"/>
                <a:sym typeface="Poppins"/>
              </a:rPr>
              <a:t>Phase 5  </a:t>
            </a:r>
            <a:endParaRPr sz="3200" b="1" i="1" u="none" strike="noStrike" cap="none">
              <a:solidFill>
                <a:srgbClr val="3A1F5D"/>
              </a:solidFill>
              <a:highlight>
                <a:srgbClr val="F5D287"/>
              </a:highlight>
              <a:latin typeface="Poppins"/>
              <a:ea typeface="Poppins"/>
              <a:cs typeface="Poppins"/>
              <a:sym typeface="Poppins"/>
            </a:endParaRPr>
          </a:p>
        </p:txBody>
      </p:sp>
      <p:pic>
        <p:nvPicPr>
          <p:cNvPr id="290" name="Google Shape;290;p30"/>
          <p:cNvPicPr preferRelativeResize="0"/>
          <p:nvPr/>
        </p:nvPicPr>
        <p:blipFill>
          <a:blip r:embed="rId4">
            <a:alphaModFix/>
          </a:blip>
          <a:stretch>
            <a:fillRect/>
          </a:stretch>
        </p:blipFill>
        <p:spPr>
          <a:xfrm>
            <a:off x="8571475" y="3603600"/>
            <a:ext cx="6396125" cy="6139792"/>
          </a:xfrm>
          <a:prstGeom prst="rect">
            <a:avLst/>
          </a:prstGeom>
          <a:noFill/>
          <a:ln>
            <a:noFill/>
          </a:ln>
        </p:spPr>
      </p:pic>
      <p:sp>
        <p:nvSpPr>
          <p:cNvPr id="291" name="Google Shape;291;p30"/>
          <p:cNvSpPr/>
          <p:nvPr/>
        </p:nvSpPr>
        <p:spPr>
          <a:xfrm>
            <a:off x="12735500" y="4705450"/>
            <a:ext cx="2162400" cy="1827600"/>
          </a:xfrm>
          <a:prstGeom prst="rect">
            <a:avLst/>
          </a:prstGeom>
          <a:noFill/>
          <a:ln w="2857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1"/>
          <p:cNvSpPr/>
          <p:nvPr/>
        </p:nvSpPr>
        <p:spPr>
          <a:xfrm>
            <a:off x="10668300" y="7564225"/>
            <a:ext cx="4451700" cy="2676300"/>
          </a:xfrm>
          <a:prstGeom prst="rect">
            <a:avLst/>
          </a:prstGeom>
          <a:solidFill>
            <a:srgbClr val="F5D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1"/>
          <p:cNvSpPr txBox="1"/>
          <p:nvPr/>
        </p:nvSpPr>
        <p:spPr>
          <a:xfrm>
            <a:off x="986875" y="993400"/>
            <a:ext cx="10654200" cy="4746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Below are all the tools you can use with your students. </a:t>
            </a:r>
            <a:endParaRPr sz="2600" b="1">
              <a:solidFill>
                <a:srgbClr val="C73460"/>
              </a:solidFill>
              <a:latin typeface="Poppins"/>
              <a:ea typeface="Poppins"/>
              <a:cs typeface="Poppins"/>
              <a:sym typeface="Poppins"/>
            </a:endParaRPr>
          </a:p>
        </p:txBody>
      </p:sp>
      <p:sp>
        <p:nvSpPr>
          <p:cNvPr id="298" name="Google Shape;298;p31"/>
          <p:cNvSpPr txBox="1"/>
          <p:nvPr/>
        </p:nvSpPr>
        <p:spPr>
          <a:xfrm>
            <a:off x="1063075" y="328600"/>
            <a:ext cx="7103700" cy="66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D-TIPS Tools </a:t>
            </a:r>
            <a:endParaRPr sz="3200" b="1" i="1" u="none" strike="noStrike" cap="none">
              <a:solidFill>
                <a:srgbClr val="3A1F5D"/>
              </a:solidFill>
              <a:highlight>
                <a:srgbClr val="F5D287"/>
              </a:highlight>
              <a:latin typeface="Poppins"/>
              <a:ea typeface="Poppins"/>
              <a:cs typeface="Poppins"/>
              <a:sym typeface="Poppins"/>
            </a:endParaRPr>
          </a:p>
        </p:txBody>
      </p:sp>
      <p:pic>
        <p:nvPicPr>
          <p:cNvPr id="299" name="Google Shape;299;p31"/>
          <p:cNvPicPr preferRelativeResize="0"/>
          <p:nvPr/>
        </p:nvPicPr>
        <p:blipFill>
          <a:blip r:embed="rId3">
            <a:alphaModFix/>
          </a:blip>
          <a:stretch>
            <a:fillRect/>
          </a:stretch>
        </p:blipFill>
        <p:spPr>
          <a:xfrm>
            <a:off x="0" y="0"/>
            <a:ext cx="539900" cy="10440005"/>
          </a:xfrm>
          <a:prstGeom prst="rect">
            <a:avLst/>
          </a:prstGeom>
          <a:noFill/>
          <a:ln>
            <a:noFill/>
          </a:ln>
        </p:spPr>
      </p:pic>
      <p:sp>
        <p:nvSpPr>
          <p:cNvPr id="300" name="Google Shape;300;p31"/>
          <p:cNvSpPr/>
          <p:nvPr/>
        </p:nvSpPr>
        <p:spPr>
          <a:xfrm rot="-5400000">
            <a:off x="907250" y="2011660"/>
            <a:ext cx="2561700" cy="2280900"/>
          </a:xfrm>
          <a:prstGeom prst="rect">
            <a:avLst/>
          </a:prstGeom>
          <a:solidFill>
            <a:srgbClr val="FFFFFF"/>
          </a:solidFill>
          <a:ln w="12700" cap="flat" cmpd="sng">
            <a:solidFill>
              <a:srgbClr val="CCCCCC"/>
            </a:solidFill>
            <a:prstDash val="solid"/>
            <a:miter lim="800000"/>
            <a:headEnd type="none" w="sm" len="sm"/>
            <a:tailEnd type="none" w="sm" len="sm"/>
          </a:ln>
          <a:effectLst>
            <a:outerShdw blurRad="100013" dist="95250" dir="2760000" algn="bl" rotWithShape="0">
              <a:srgbClr val="CCCCCC">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01" name="Google Shape;301;p31"/>
          <p:cNvSpPr txBox="1"/>
          <p:nvPr/>
        </p:nvSpPr>
        <p:spPr>
          <a:xfrm>
            <a:off x="1047650" y="3841939"/>
            <a:ext cx="2280900" cy="601800"/>
          </a:xfrm>
          <a:prstGeom prst="rect">
            <a:avLst/>
          </a:prstGeom>
          <a:noFill/>
          <a:ln>
            <a:noFill/>
          </a:ln>
        </p:spPr>
        <p:txBody>
          <a:bodyPr spcFirstLastPara="1" wrap="square" lIns="162650" tIns="81300" rIns="162650" bIns="81300" anchor="ctr" anchorCtr="0">
            <a:noAutofit/>
          </a:bodyPr>
          <a:lstStyle/>
          <a:p>
            <a:pPr marL="0" lvl="0" indent="0" algn="l" rtl="0">
              <a:lnSpc>
                <a:spcPct val="115000"/>
              </a:lnSpc>
              <a:spcBef>
                <a:spcPts val="0"/>
              </a:spcBef>
              <a:spcAft>
                <a:spcPts val="0"/>
              </a:spcAft>
              <a:buClr>
                <a:srgbClr val="000000"/>
              </a:buClr>
              <a:buSzPts val="1100"/>
              <a:buFont typeface="Arial"/>
              <a:buNone/>
            </a:pPr>
            <a:r>
              <a:rPr lang="fr" b="1">
                <a:solidFill>
                  <a:srgbClr val="423A59"/>
                </a:solidFill>
                <a:latin typeface="Poppins"/>
                <a:ea typeface="Poppins"/>
                <a:cs typeface="Poppins"/>
                <a:sym typeface="Poppins"/>
              </a:rPr>
              <a:t>Interview Guide</a:t>
            </a:r>
            <a:endParaRPr b="1">
              <a:solidFill>
                <a:srgbClr val="423A59"/>
              </a:solidFill>
              <a:latin typeface="Poppins"/>
              <a:ea typeface="Poppins"/>
              <a:cs typeface="Poppins"/>
              <a:sym typeface="Poppins"/>
            </a:endParaRPr>
          </a:p>
        </p:txBody>
      </p:sp>
      <p:pic>
        <p:nvPicPr>
          <p:cNvPr id="302" name="Google Shape;302;p31"/>
          <p:cNvPicPr preferRelativeResize="0"/>
          <p:nvPr/>
        </p:nvPicPr>
        <p:blipFill rotWithShape="1">
          <a:blip r:embed="rId4">
            <a:alphaModFix/>
          </a:blip>
          <a:srcRect l="17007" t="6218" r="11410" b="10752"/>
          <a:stretch/>
        </p:blipFill>
        <p:spPr>
          <a:xfrm>
            <a:off x="1047651" y="1848250"/>
            <a:ext cx="2281050" cy="1993689"/>
          </a:xfrm>
          <a:prstGeom prst="rect">
            <a:avLst/>
          </a:prstGeom>
          <a:noFill/>
          <a:ln>
            <a:noFill/>
          </a:ln>
        </p:spPr>
      </p:pic>
      <p:sp>
        <p:nvSpPr>
          <p:cNvPr id="303" name="Google Shape;303;p31"/>
          <p:cNvSpPr/>
          <p:nvPr/>
        </p:nvSpPr>
        <p:spPr>
          <a:xfrm rot="-5400000">
            <a:off x="922375" y="4913988"/>
            <a:ext cx="2561700" cy="2280900"/>
          </a:xfrm>
          <a:prstGeom prst="rect">
            <a:avLst/>
          </a:prstGeom>
          <a:solidFill>
            <a:srgbClr val="FFFFFF"/>
          </a:solidFill>
          <a:ln w="12700" cap="flat" cmpd="sng">
            <a:solidFill>
              <a:srgbClr val="CCCCCC"/>
            </a:solidFill>
            <a:prstDash val="solid"/>
            <a:miter lim="800000"/>
            <a:headEnd type="none" w="sm" len="sm"/>
            <a:tailEnd type="none" w="sm" len="sm"/>
          </a:ln>
          <a:effectLst>
            <a:outerShdw blurRad="100013" dist="95250" dir="2760000" algn="bl" rotWithShape="0">
              <a:srgbClr val="CCCCCC">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04" name="Google Shape;304;p31"/>
          <p:cNvSpPr txBox="1"/>
          <p:nvPr/>
        </p:nvSpPr>
        <p:spPr>
          <a:xfrm>
            <a:off x="1062775" y="6744267"/>
            <a:ext cx="2280900" cy="601800"/>
          </a:xfrm>
          <a:prstGeom prst="rect">
            <a:avLst/>
          </a:prstGeom>
          <a:noFill/>
          <a:ln>
            <a:noFill/>
          </a:ln>
        </p:spPr>
        <p:txBody>
          <a:bodyPr spcFirstLastPara="1" wrap="square" lIns="162650" tIns="81300" rIns="162650" bIns="81300" anchor="ctr" anchorCtr="0">
            <a:noAutofit/>
          </a:bodyPr>
          <a:lstStyle/>
          <a:p>
            <a:pPr marL="0" lvl="0" indent="0" algn="l" rtl="0">
              <a:lnSpc>
                <a:spcPct val="115000"/>
              </a:lnSpc>
              <a:spcBef>
                <a:spcPts val="0"/>
              </a:spcBef>
              <a:spcAft>
                <a:spcPts val="0"/>
              </a:spcAft>
              <a:buClr>
                <a:srgbClr val="000000"/>
              </a:buClr>
              <a:buSzPts val="1100"/>
              <a:buFont typeface="Arial"/>
              <a:buNone/>
            </a:pPr>
            <a:r>
              <a:rPr lang="fr" b="1">
                <a:solidFill>
                  <a:srgbClr val="423A59"/>
                </a:solidFill>
                <a:latin typeface="Poppins"/>
                <a:ea typeface="Poppins"/>
                <a:cs typeface="Poppins"/>
                <a:sym typeface="Poppins"/>
              </a:rPr>
              <a:t>Reframe</a:t>
            </a:r>
            <a:endParaRPr b="1">
              <a:solidFill>
                <a:srgbClr val="423A59"/>
              </a:solidFill>
              <a:latin typeface="Poppins"/>
              <a:ea typeface="Poppins"/>
              <a:cs typeface="Poppins"/>
              <a:sym typeface="Poppins"/>
            </a:endParaRPr>
          </a:p>
        </p:txBody>
      </p:sp>
      <p:sp>
        <p:nvSpPr>
          <p:cNvPr id="305" name="Google Shape;305;p31"/>
          <p:cNvSpPr/>
          <p:nvPr/>
        </p:nvSpPr>
        <p:spPr>
          <a:xfrm rot="-5400000">
            <a:off x="922788" y="7826367"/>
            <a:ext cx="2561700" cy="2280900"/>
          </a:xfrm>
          <a:prstGeom prst="rect">
            <a:avLst/>
          </a:prstGeom>
          <a:solidFill>
            <a:srgbClr val="FFFFFF"/>
          </a:solidFill>
          <a:ln w="12700" cap="flat" cmpd="sng">
            <a:solidFill>
              <a:srgbClr val="CCCCCC"/>
            </a:solidFill>
            <a:prstDash val="solid"/>
            <a:miter lim="800000"/>
            <a:headEnd type="none" w="sm" len="sm"/>
            <a:tailEnd type="none" w="sm" len="sm"/>
          </a:ln>
          <a:effectLst>
            <a:outerShdw blurRad="100013" dist="95250" dir="2760000" algn="bl" rotWithShape="0">
              <a:srgbClr val="CCCCCC">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06" name="Google Shape;306;p31"/>
          <p:cNvSpPr txBox="1"/>
          <p:nvPr/>
        </p:nvSpPr>
        <p:spPr>
          <a:xfrm>
            <a:off x="1063188" y="9656645"/>
            <a:ext cx="2280900" cy="601800"/>
          </a:xfrm>
          <a:prstGeom prst="rect">
            <a:avLst/>
          </a:prstGeom>
          <a:noFill/>
          <a:ln>
            <a:noFill/>
          </a:ln>
        </p:spPr>
        <p:txBody>
          <a:bodyPr spcFirstLastPara="1" wrap="square" lIns="162650" tIns="81300" rIns="162650" bIns="81300" anchor="ctr" anchorCtr="0">
            <a:noAutofit/>
          </a:bodyPr>
          <a:lstStyle/>
          <a:p>
            <a:pPr marL="0" lvl="0" indent="0" algn="l" rtl="0">
              <a:lnSpc>
                <a:spcPct val="115000"/>
              </a:lnSpc>
              <a:spcBef>
                <a:spcPts val="0"/>
              </a:spcBef>
              <a:spcAft>
                <a:spcPts val="0"/>
              </a:spcAft>
              <a:buClr>
                <a:srgbClr val="000000"/>
              </a:buClr>
              <a:buSzPts val="1100"/>
              <a:buFont typeface="Arial"/>
              <a:buNone/>
            </a:pPr>
            <a:r>
              <a:rPr lang="fr" b="1">
                <a:solidFill>
                  <a:srgbClr val="423A59"/>
                </a:solidFill>
                <a:latin typeface="Poppins"/>
                <a:ea typeface="Poppins"/>
                <a:cs typeface="Poppins"/>
                <a:sym typeface="Poppins"/>
              </a:rPr>
              <a:t>Storyboard</a:t>
            </a:r>
            <a:endParaRPr b="1">
              <a:solidFill>
                <a:srgbClr val="423A59"/>
              </a:solidFill>
              <a:latin typeface="Poppins"/>
              <a:ea typeface="Poppins"/>
              <a:cs typeface="Poppins"/>
              <a:sym typeface="Poppins"/>
            </a:endParaRPr>
          </a:p>
        </p:txBody>
      </p:sp>
      <p:sp>
        <p:nvSpPr>
          <p:cNvPr id="307" name="Google Shape;307;p31"/>
          <p:cNvSpPr/>
          <p:nvPr/>
        </p:nvSpPr>
        <p:spPr>
          <a:xfrm rot="-5400000">
            <a:off x="3711475" y="2011660"/>
            <a:ext cx="2561700" cy="2280900"/>
          </a:xfrm>
          <a:prstGeom prst="rect">
            <a:avLst/>
          </a:prstGeom>
          <a:solidFill>
            <a:srgbClr val="FFFFFF"/>
          </a:solidFill>
          <a:ln w="12700" cap="flat" cmpd="sng">
            <a:solidFill>
              <a:srgbClr val="CCCCCC"/>
            </a:solidFill>
            <a:prstDash val="solid"/>
            <a:miter lim="800000"/>
            <a:headEnd type="none" w="sm" len="sm"/>
            <a:tailEnd type="none" w="sm" len="sm"/>
          </a:ln>
          <a:effectLst>
            <a:outerShdw blurRad="100013" dist="95250" dir="2760000" algn="bl" rotWithShape="0">
              <a:srgbClr val="CCCCCC">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08" name="Google Shape;308;p31"/>
          <p:cNvSpPr txBox="1"/>
          <p:nvPr/>
        </p:nvSpPr>
        <p:spPr>
          <a:xfrm>
            <a:off x="3851875" y="3841939"/>
            <a:ext cx="2280900" cy="601800"/>
          </a:xfrm>
          <a:prstGeom prst="rect">
            <a:avLst/>
          </a:prstGeom>
          <a:noFill/>
          <a:ln>
            <a:noFill/>
          </a:ln>
        </p:spPr>
        <p:txBody>
          <a:bodyPr spcFirstLastPara="1" wrap="square" lIns="162650" tIns="81300" rIns="162650" bIns="81300" anchor="ctr" anchorCtr="0">
            <a:noAutofit/>
          </a:bodyPr>
          <a:lstStyle/>
          <a:p>
            <a:pPr marL="0" lvl="0" indent="0" algn="l" rtl="0">
              <a:lnSpc>
                <a:spcPct val="115000"/>
              </a:lnSpc>
              <a:spcBef>
                <a:spcPts val="0"/>
              </a:spcBef>
              <a:spcAft>
                <a:spcPts val="0"/>
              </a:spcAft>
              <a:buClr>
                <a:srgbClr val="000000"/>
              </a:buClr>
              <a:buSzPts val="1100"/>
              <a:buFont typeface="Arial"/>
              <a:buNone/>
            </a:pPr>
            <a:r>
              <a:rPr lang="fr" b="1">
                <a:solidFill>
                  <a:srgbClr val="423A59"/>
                </a:solidFill>
                <a:latin typeface="Poppins"/>
                <a:ea typeface="Poppins"/>
                <a:cs typeface="Poppins"/>
                <a:sym typeface="Poppins"/>
              </a:rPr>
              <a:t>People Map</a:t>
            </a:r>
            <a:endParaRPr b="1">
              <a:solidFill>
                <a:srgbClr val="423A59"/>
              </a:solidFill>
              <a:latin typeface="Poppins"/>
              <a:ea typeface="Poppins"/>
              <a:cs typeface="Poppins"/>
              <a:sym typeface="Poppins"/>
            </a:endParaRPr>
          </a:p>
        </p:txBody>
      </p:sp>
      <p:sp>
        <p:nvSpPr>
          <p:cNvPr id="309" name="Google Shape;309;p31"/>
          <p:cNvSpPr/>
          <p:nvPr/>
        </p:nvSpPr>
        <p:spPr>
          <a:xfrm rot="-5400000">
            <a:off x="4919450" y="4919013"/>
            <a:ext cx="2561700" cy="2280900"/>
          </a:xfrm>
          <a:prstGeom prst="rect">
            <a:avLst/>
          </a:prstGeom>
          <a:solidFill>
            <a:srgbClr val="FFFFFF"/>
          </a:solidFill>
          <a:ln w="12700" cap="flat" cmpd="sng">
            <a:solidFill>
              <a:srgbClr val="CCCCCC"/>
            </a:solidFill>
            <a:prstDash val="solid"/>
            <a:miter lim="800000"/>
            <a:headEnd type="none" w="sm" len="sm"/>
            <a:tailEnd type="none" w="sm" len="sm"/>
          </a:ln>
          <a:effectLst>
            <a:outerShdw blurRad="100013" dist="95250" dir="2760000" algn="bl" rotWithShape="0">
              <a:srgbClr val="CCCCCC">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0" name="Google Shape;310;p31"/>
          <p:cNvSpPr txBox="1"/>
          <p:nvPr/>
        </p:nvSpPr>
        <p:spPr>
          <a:xfrm>
            <a:off x="5059850" y="6749292"/>
            <a:ext cx="2280900" cy="601800"/>
          </a:xfrm>
          <a:prstGeom prst="rect">
            <a:avLst/>
          </a:prstGeom>
          <a:noFill/>
          <a:ln>
            <a:noFill/>
          </a:ln>
        </p:spPr>
        <p:txBody>
          <a:bodyPr spcFirstLastPara="1" wrap="square" lIns="162650" tIns="81300" rIns="162650" bIns="81300" anchor="ctr" anchorCtr="0">
            <a:noAutofit/>
          </a:bodyPr>
          <a:lstStyle/>
          <a:p>
            <a:pPr marL="0" lvl="0" indent="0" algn="l" rtl="0">
              <a:lnSpc>
                <a:spcPct val="115000"/>
              </a:lnSpc>
              <a:spcBef>
                <a:spcPts val="0"/>
              </a:spcBef>
              <a:spcAft>
                <a:spcPts val="0"/>
              </a:spcAft>
              <a:buClr>
                <a:srgbClr val="000000"/>
              </a:buClr>
              <a:buSzPts val="1100"/>
              <a:buFont typeface="Arial"/>
              <a:buNone/>
            </a:pPr>
            <a:r>
              <a:rPr lang="fr" b="1">
                <a:solidFill>
                  <a:srgbClr val="423A59"/>
                </a:solidFill>
                <a:latin typeface="Poppins"/>
                <a:ea typeface="Poppins"/>
                <a:cs typeface="Poppins"/>
                <a:sym typeface="Poppins"/>
              </a:rPr>
              <a:t>Inspiration Canvas</a:t>
            </a:r>
            <a:endParaRPr b="1">
              <a:solidFill>
                <a:srgbClr val="423A59"/>
              </a:solidFill>
              <a:latin typeface="Poppins"/>
              <a:ea typeface="Poppins"/>
              <a:cs typeface="Poppins"/>
              <a:sym typeface="Poppins"/>
            </a:endParaRPr>
          </a:p>
        </p:txBody>
      </p:sp>
      <p:sp>
        <p:nvSpPr>
          <p:cNvPr id="311" name="Google Shape;311;p31"/>
          <p:cNvSpPr/>
          <p:nvPr/>
        </p:nvSpPr>
        <p:spPr>
          <a:xfrm rot="-5400000">
            <a:off x="3727013" y="7826367"/>
            <a:ext cx="2561700" cy="2280900"/>
          </a:xfrm>
          <a:prstGeom prst="rect">
            <a:avLst/>
          </a:prstGeom>
          <a:solidFill>
            <a:srgbClr val="FFFFFF"/>
          </a:solidFill>
          <a:ln w="12700" cap="flat" cmpd="sng">
            <a:solidFill>
              <a:srgbClr val="CCCCCC"/>
            </a:solidFill>
            <a:prstDash val="solid"/>
            <a:miter lim="800000"/>
            <a:headEnd type="none" w="sm" len="sm"/>
            <a:tailEnd type="none" w="sm" len="sm"/>
          </a:ln>
          <a:effectLst>
            <a:outerShdw blurRad="100013" dist="95250" dir="2760000" algn="bl" rotWithShape="0">
              <a:srgbClr val="CCCCCC">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2" name="Google Shape;312;p31"/>
          <p:cNvSpPr txBox="1"/>
          <p:nvPr/>
        </p:nvSpPr>
        <p:spPr>
          <a:xfrm>
            <a:off x="3867413" y="9656645"/>
            <a:ext cx="2280900" cy="601800"/>
          </a:xfrm>
          <a:prstGeom prst="rect">
            <a:avLst/>
          </a:prstGeom>
          <a:noFill/>
          <a:ln>
            <a:noFill/>
          </a:ln>
        </p:spPr>
        <p:txBody>
          <a:bodyPr spcFirstLastPara="1" wrap="square" lIns="162650" tIns="81300" rIns="162650" bIns="81300" anchor="ctr" anchorCtr="0">
            <a:noAutofit/>
          </a:bodyPr>
          <a:lstStyle/>
          <a:p>
            <a:pPr marL="0" lvl="0" indent="0" algn="l" rtl="0">
              <a:lnSpc>
                <a:spcPct val="115000"/>
              </a:lnSpc>
              <a:spcBef>
                <a:spcPts val="0"/>
              </a:spcBef>
              <a:spcAft>
                <a:spcPts val="0"/>
              </a:spcAft>
              <a:buClr>
                <a:srgbClr val="000000"/>
              </a:buClr>
              <a:buSzPts val="1100"/>
              <a:buFont typeface="Arial"/>
              <a:buNone/>
            </a:pPr>
            <a:r>
              <a:rPr lang="fr" b="1">
                <a:solidFill>
                  <a:srgbClr val="423A59"/>
                </a:solidFill>
                <a:latin typeface="Poppins"/>
                <a:ea typeface="Poppins"/>
                <a:cs typeface="Poppins"/>
                <a:sym typeface="Poppins"/>
              </a:rPr>
              <a:t>Quick Prototype</a:t>
            </a:r>
            <a:endParaRPr b="1">
              <a:solidFill>
                <a:srgbClr val="423A59"/>
              </a:solidFill>
              <a:latin typeface="Poppins"/>
              <a:ea typeface="Poppins"/>
              <a:cs typeface="Poppins"/>
              <a:sym typeface="Poppins"/>
            </a:endParaRPr>
          </a:p>
        </p:txBody>
      </p:sp>
      <p:sp>
        <p:nvSpPr>
          <p:cNvPr id="313" name="Google Shape;313;p31"/>
          <p:cNvSpPr/>
          <p:nvPr/>
        </p:nvSpPr>
        <p:spPr>
          <a:xfrm rot="-5400000">
            <a:off x="6515700" y="2011660"/>
            <a:ext cx="2561700" cy="2280900"/>
          </a:xfrm>
          <a:prstGeom prst="rect">
            <a:avLst/>
          </a:prstGeom>
          <a:solidFill>
            <a:srgbClr val="FFFFFF"/>
          </a:solidFill>
          <a:ln w="12700" cap="flat" cmpd="sng">
            <a:solidFill>
              <a:srgbClr val="CCCCCC"/>
            </a:solidFill>
            <a:prstDash val="solid"/>
            <a:miter lim="800000"/>
            <a:headEnd type="none" w="sm" len="sm"/>
            <a:tailEnd type="none" w="sm" len="sm"/>
          </a:ln>
          <a:effectLst>
            <a:outerShdw blurRad="100013" dist="95250" dir="2760000" algn="bl" rotWithShape="0">
              <a:srgbClr val="CCCCCC">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4" name="Google Shape;314;p31"/>
          <p:cNvSpPr txBox="1"/>
          <p:nvPr/>
        </p:nvSpPr>
        <p:spPr>
          <a:xfrm>
            <a:off x="6656100" y="3841939"/>
            <a:ext cx="2280900" cy="601800"/>
          </a:xfrm>
          <a:prstGeom prst="rect">
            <a:avLst/>
          </a:prstGeom>
          <a:noFill/>
          <a:ln>
            <a:noFill/>
          </a:ln>
        </p:spPr>
        <p:txBody>
          <a:bodyPr spcFirstLastPara="1" wrap="square" lIns="162650" tIns="81300" rIns="162650" bIns="81300" anchor="ctr" anchorCtr="0">
            <a:noAutofit/>
          </a:bodyPr>
          <a:lstStyle/>
          <a:p>
            <a:pPr marL="0" lvl="0" indent="0" algn="l" rtl="0">
              <a:lnSpc>
                <a:spcPct val="115000"/>
              </a:lnSpc>
              <a:spcBef>
                <a:spcPts val="0"/>
              </a:spcBef>
              <a:spcAft>
                <a:spcPts val="0"/>
              </a:spcAft>
              <a:buClr>
                <a:srgbClr val="000000"/>
              </a:buClr>
              <a:buSzPts val="1100"/>
              <a:buFont typeface="Arial"/>
              <a:buNone/>
            </a:pPr>
            <a:r>
              <a:rPr lang="fr" b="1">
                <a:solidFill>
                  <a:srgbClr val="423A59"/>
                </a:solidFill>
                <a:latin typeface="Poppins"/>
                <a:ea typeface="Poppins"/>
                <a:cs typeface="Poppins"/>
                <a:sym typeface="Poppins"/>
              </a:rPr>
              <a:t>Journey Map</a:t>
            </a:r>
            <a:endParaRPr b="1">
              <a:solidFill>
                <a:srgbClr val="423A59"/>
              </a:solidFill>
              <a:latin typeface="Poppins"/>
              <a:ea typeface="Poppins"/>
              <a:cs typeface="Poppins"/>
              <a:sym typeface="Poppins"/>
            </a:endParaRPr>
          </a:p>
        </p:txBody>
      </p:sp>
      <p:sp>
        <p:nvSpPr>
          <p:cNvPr id="315" name="Google Shape;315;p31"/>
          <p:cNvSpPr/>
          <p:nvPr/>
        </p:nvSpPr>
        <p:spPr>
          <a:xfrm rot="-5400000">
            <a:off x="7723675" y="4919013"/>
            <a:ext cx="2561700" cy="2280900"/>
          </a:xfrm>
          <a:prstGeom prst="rect">
            <a:avLst/>
          </a:prstGeom>
          <a:solidFill>
            <a:srgbClr val="FFFFFF"/>
          </a:solidFill>
          <a:ln w="12700" cap="flat" cmpd="sng">
            <a:solidFill>
              <a:srgbClr val="CCCCCC"/>
            </a:solidFill>
            <a:prstDash val="solid"/>
            <a:miter lim="800000"/>
            <a:headEnd type="none" w="sm" len="sm"/>
            <a:tailEnd type="none" w="sm" len="sm"/>
          </a:ln>
          <a:effectLst>
            <a:outerShdw blurRad="100013" dist="95250" dir="2760000" algn="bl" rotWithShape="0">
              <a:srgbClr val="CCCCCC">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6" name="Google Shape;316;p31"/>
          <p:cNvSpPr txBox="1"/>
          <p:nvPr/>
        </p:nvSpPr>
        <p:spPr>
          <a:xfrm>
            <a:off x="7864075" y="6749292"/>
            <a:ext cx="2280900" cy="601800"/>
          </a:xfrm>
          <a:prstGeom prst="rect">
            <a:avLst/>
          </a:prstGeom>
          <a:noFill/>
          <a:ln>
            <a:noFill/>
          </a:ln>
        </p:spPr>
        <p:txBody>
          <a:bodyPr spcFirstLastPara="1" wrap="square" lIns="162650" tIns="81300" rIns="162650" bIns="81300" anchor="ctr" anchorCtr="0">
            <a:noAutofit/>
          </a:bodyPr>
          <a:lstStyle/>
          <a:p>
            <a:pPr marL="0" lvl="0" indent="0" algn="l" rtl="0">
              <a:lnSpc>
                <a:spcPct val="115000"/>
              </a:lnSpc>
              <a:spcBef>
                <a:spcPts val="0"/>
              </a:spcBef>
              <a:spcAft>
                <a:spcPts val="0"/>
              </a:spcAft>
              <a:buClr>
                <a:srgbClr val="000000"/>
              </a:buClr>
              <a:buSzPts val="1100"/>
              <a:buFont typeface="Arial"/>
              <a:buNone/>
            </a:pPr>
            <a:r>
              <a:rPr lang="fr" b="1">
                <a:solidFill>
                  <a:srgbClr val="423A59"/>
                </a:solidFill>
                <a:latin typeface="Poppins"/>
                <a:ea typeface="Poppins"/>
                <a:cs typeface="Poppins"/>
                <a:sym typeface="Poppins"/>
              </a:rPr>
              <a:t>Brainstorming</a:t>
            </a:r>
            <a:endParaRPr b="1">
              <a:solidFill>
                <a:srgbClr val="423A59"/>
              </a:solidFill>
              <a:latin typeface="Poppins"/>
              <a:ea typeface="Poppins"/>
              <a:cs typeface="Poppins"/>
              <a:sym typeface="Poppins"/>
            </a:endParaRPr>
          </a:p>
        </p:txBody>
      </p:sp>
      <p:sp>
        <p:nvSpPr>
          <p:cNvPr id="317" name="Google Shape;317;p31"/>
          <p:cNvSpPr/>
          <p:nvPr/>
        </p:nvSpPr>
        <p:spPr>
          <a:xfrm rot="-5400000">
            <a:off x="7714475" y="7826367"/>
            <a:ext cx="2561700" cy="2280900"/>
          </a:xfrm>
          <a:prstGeom prst="rect">
            <a:avLst/>
          </a:prstGeom>
          <a:solidFill>
            <a:srgbClr val="FFFFFF"/>
          </a:solidFill>
          <a:ln w="12700" cap="flat" cmpd="sng">
            <a:solidFill>
              <a:srgbClr val="CCCCCC"/>
            </a:solidFill>
            <a:prstDash val="solid"/>
            <a:miter lim="800000"/>
            <a:headEnd type="none" w="sm" len="sm"/>
            <a:tailEnd type="none" w="sm" len="sm"/>
          </a:ln>
          <a:effectLst>
            <a:outerShdw blurRad="100013" dist="95250" dir="2760000" algn="bl" rotWithShape="0">
              <a:srgbClr val="CCCCCC">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8" name="Google Shape;318;p31"/>
          <p:cNvSpPr txBox="1"/>
          <p:nvPr/>
        </p:nvSpPr>
        <p:spPr>
          <a:xfrm>
            <a:off x="7854875" y="9656645"/>
            <a:ext cx="2280900" cy="601800"/>
          </a:xfrm>
          <a:prstGeom prst="rect">
            <a:avLst/>
          </a:prstGeom>
          <a:noFill/>
          <a:ln>
            <a:noFill/>
          </a:ln>
        </p:spPr>
        <p:txBody>
          <a:bodyPr spcFirstLastPara="1" wrap="square" lIns="162650" tIns="81300" rIns="162650" bIns="81300" anchor="ctr" anchorCtr="0">
            <a:noAutofit/>
          </a:bodyPr>
          <a:lstStyle/>
          <a:p>
            <a:pPr marL="0" lvl="0" indent="0" algn="l" rtl="0">
              <a:lnSpc>
                <a:spcPct val="115000"/>
              </a:lnSpc>
              <a:spcBef>
                <a:spcPts val="0"/>
              </a:spcBef>
              <a:spcAft>
                <a:spcPts val="0"/>
              </a:spcAft>
              <a:buClr>
                <a:srgbClr val="000000"/>
              </a:buClr>
              <a:buSzPts val="1100"/>
              <a:buFont typeface="Arial"/>
              <a:buNone/>
            </a:pPr>
            <a:r>
              <a:rPr lang="fr" b="1">
                <a:solidFill>
                  <a:srgbClr val="423A59"/>
                </a:solidFill>
                <a:latin typeface="Poppins"/>
                <a:ea typeface="Poppins"/>
                <a:cs typeface="Poppins"/>
                <a:sym typeface="Poppins"/>
              </a:rPr>
              <a:t>Evaluation Checklist</a:t>
            </a:r>
            <a:endParaRPr b="1">
              <a:solidFill>
                <a:srgbClr val="423A59"/>
              </a:solidFill>
              <a:latin typeface="Poppins"/>
              <a:ea typeface="Poppins"/>
              <a:cs typeface="Poppins"/>
              <a:sym typeface="Poppins"/>
            </a:endParaRPr>
          </a:p>
        </p:txBody>
      </p:sp>
      <p:sp>
        <p:nvSpPr>
          <p:cNvPr id="319" name="Google Shape;319;p31"/>
          <p:cNvSpPr/>
          <p:nvPr/>
        </p:nvSpPr>
        <p:spPr>
          <a:xfrm rot="-5400000">
            <a:off x="9319925" y="2011660"/>
            <a:ext cx="2561700" cy="2280900"/>
          </a:xfrm>
          <a:prstGeom prst="rect">
            <a:avLst/>
          </a:prstGeom>
          <a:solidFill>
            <a:srgbClr val="FFFFFF"/>
          </a:solidFill>
          <a:ln w="12700" cap="flat" cmpd="sng">
            <a:solidFill>
              <a:srgbClr val="CCCCCC"/>
            </a:solidFill>
            <a:prstDash val="solid"/>
            <a:miter lim="800000"/>
            <a:headEnd type="none" w="sm" len="sm"/>
            <a:tailEnd type="none" w="sm" len="sm"/>
          </a:ln>
          <a:effectLst>
            <a:outerShdw blurRad="100013" dist="95250" dir="2760000" algn="bl" rotWithShape="0">
              <a:srgbClr val="CCCCCC">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0" name="Google Shape;320;p31"/>
          <p:cNvSpPr txBox="1"/>
          <p:nvPr/>
        </p:nvSpPr>
        <p:spPr>
          <a:xfrm>
            <a:off x="9460325" y="3841939"/>
            <a:ext cx="2280900" cy="601800"/>
          </a:xfrm>
          <a:prstGeom prst="rect">
            <a:avLst/>
          </a:prstGeom>
          <a:noFill/>
          <a:ln>
            <a:noFill/>
          </a:ln>
        </p:spPr>
        <p:txBody>
          <a:bodyPr spcFirstLastPara="1" wrap="square" lIns="162650" tIns="81300" rIns="162650" bIns="81300" anchor="ctr" anchorCtr="0">
            <a:noAutofit/>
          </a:bodyPr>
          <a:lstStyle/>
          <a:p>
            <a:pPr marL="0" lvl="0" indent="0" algn="l" rtl="0">
              <a:lnSpc>
                <a:spcPct val="115000"/>
              </a:lnSpc>
              <a:spcBef>
                <a:spcPts val="0"/>
              </a:spcBef>
              <a:spcAft>
                <a:spcPts val="0"/>
              </a:spcAft>
              <a:buClr>
                <a:srgbClr val="000000"/>
              </a:buClr>
              <a:buSzPts val="1100"/>
              <a:buFont typeface="Arial"/>
              <a:buNone/>
            </a:pPr>
            <a:r>
              <a:rPr lang="fr" b="1">
                <a:solidFill>
                  <a:srgbClr val="423A59"/>
                </a:solidFill>
                <a:latin typeface="Poppins"/>
                <a:ea typeface="Poppins"/>
                <a:cs typeface="Poppins"/>
                <a:sym typeface="Poppins"/>
              </a:rPr>
              <a:t>Empathy Map</a:t>
            </a:r>
            <a:endParaRPr b="1">
              <a:solidFill>
                <a:srgbClr val="423A59"/>
              </a:solidFill>
              <a:latin typeface="Poppins"/>
              <a:ea typeface="Poppins"/>
              <a:cs typeface="Poppins"/>
              <a:sym typeface="Poppins"/>
            </a:endParaRPr>
          </a:p>
        </p:txBody>
      </p:sp>
      <p:sp>
        <p:nvSpPr>
          <p:cNvPr id="321" name="Google Shape;321;p31"/>
          <p:cNvSpPr/>
          <p:nvPr/>
        </p:nvSpPr>
        <p:spPr>
          <a:xfrm rot="-5400000">
            <a:off x="10527900" y="4919013"/>
            <a:ext cx="2561700" cy="2280900"/>
          </a:xfrm>
          <a:prstGeom prst="rect">
            <a:avLst/>
          </a:prstGeom>
          <a:solidFill>
            <a:srgbClr val="FFFFFF"/>
          </a:solidFill>
          <a:ln w="12700" cap="flat" cmpd="sng">
            <a:solidFill>
              <a:srgbClr val="CCCCCC"/>
            </a:solidFill>
            <a:prstDash val="solid"/>
            <a:miter lim="800000"/>
            <a:headEnd type="none" w="sm" len="sm"/>
            <a:tailEnd type="none" w="sm" len="sm"/>
          </a:ln>
          <a:effectLst>
            <a:outerShdw blurRad="100013" dist="95250" dir="2760000" algn="bl" rotWithShape="0">
              <a:srgbClr val="CCCCCC">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2" name="Google Shape;322;p31"/>
          <p:cNvSpPr txBox="1"/>
          <p:nvPr/>
        </p:nvSpPr>
        <p:spPr>
          <a:xfrm>
            <a:off x="10668300" y="6749292"/>
            <a:ext cx="2280900" cy="601800"/>
          </a:xfrm>
          <a:prstGeom prst="rect">
            <a:avLst/>
          </a:prstGeom>
          <a:noFill/>
          <a:ln>
            <a:noFill/>
          </a:ln>
        </p:spPr>
        <p:txBody>
          <a:bodyPr spcFirstLastPara="1" wrap="square" lIns="162650" tIns="81300" rIns="162650" bIns="81300" anchor="ctr" anchorCtr="0">
            <a:noAutofit/>
          </a:bodyPr>
          <a:lstStyle/>
          <a:p>
            <a:pPr marL="0" lvl="0" indent="0" algn="l" rtl="0">
              <a:lnSpc>
                <a:spcPct val="115000"/>
              </a:lnSpc>
              <a:spcBef>
                <a:spcPts val="0"/>
              </a:spcBef>
              <a:spcAft>
                <a:spcPts val="0"/>
              </a:spcAft>
              <a:buClr>
                <a:srgbClr val="000000"/>
              </a:buClr>
              <a:buSzPts val="1100"/>
              <a:buFont typeface="Arial"/>
              <a:buNone/>
            </a:pPr>
            <a:r>
              <a:rPr lang="fr" b="1">
                <a:solidFill>
                  <a:srgbClr val="423A59"/>
                </a:solidFill>
                <a:latin typeface="Poppins"/>
                <a:ea typeface="Poppins"/>
                <a:cs typeface="Poppins"/>
                <a:sym typeface="Poppins"/>
              </a:rPr>
              <a:t>Vision Card</a:t>
            </a:r>
            <a:endParaRPr b="1">
              <a:solidFill>
                <a:srgbClr val="423A59"/>
              </a:solidFill>
              <a:latin typeface="Poppins"/>
              <a:ea typeface="Poppins"/>
              <a:cs typeface="Poppins"/>
              <a:sym typeface="Poppins"/>
            </a:endParaRPr>
          </a:p>
        </p:txBody>
      </p:sp>
      <p:pic>
        <p:nvPicPr>
          <p:cNvPr id="323" name="Google Shape;323;p31"/>
          <p:cNvPicPr preferRelativeResize="0"/>
          <p:nvPr/>
        </p:nvPicPr>
        <p:blipFill rotWithShape="1">
          <a:blip r:embed="rId5">
            <a:alphaModFix/>
          </a:blip>
          <a:srcRect l="14443" t="12258" r="15645" b="7406"/>
          <a:stretch/>
        </p:blipFill>
        <p:spPr>
          <a:xfrm>
            <a:off x="3851874" y="1848250"/>
            <a:ext cx="2280902" cy="1964291"/>
          </a:xfrm>
          <a:prstGeom prst="rect">
            <a:avLst/>
          </a:prstGeom>
          <a:noFill/>
          <a:ln>
            <a:noFill/>
          </a:ln>
        </p:spPr>
      </p:pic>
      <p:pic>
        <p:nvPicPr>
          <p:cNvPr id="324" name="Google Shape;324;p31"/>
          <p:cNvPicPr preferRelativeResize="0"/>
          <p:nvPr/>
        </p:nvPicPr>
        <p:blipFill rotWithShape="1">
          <a:blip r:embed="rId6">
            <a:alphaModFix/>
          </a:blip>
          <a:srcRect l="17870" t="17027" r="19886" b="11246"/>
          <a:stretch/>
        </p:blipFill>
        <p:spPr>
          <a:xfrm>
            <a:off x="6639013" y="1848250"/>
            <a:ext cx="2315070" cy="1993699"/>
          </a:xfrm>
          <a:prstGeom prst="rect">
            <a:avLst/>
          </a:prstGeom>
          <a:noFill/>
          <a:ln>
            <a:noFill/>
          </a:ln>
        </p:spPr>
      </p:pic>
      <p:pic>
        <p:nvPicPr>
          <p:cNvPr id="325" name="Google Shape;325;p31"/>
          <p:cNvPicPr preferRelativeResize="0"/>
          <p:nvPr/>
        </p:nvPicPr>
        <p:blipFill>
          <a:blip r:embed="rId7">
            <a:alphaModFix/>
          </a:blip>
          <a:stretch>
            <a:fillRect/>
          </a:stretch>
        </p:blipFill>
        <p:spPr>
          <a:xfrm>
            <a:off x="9460325" y="1863963"/>
            <a:ext cx="2280900" cy="1573959"/>
          </a:xfrm>
          <a:prstGeom prst="rect">
            <a:avLst/>
          </a:prstGeom>
          <a:noFill/>
          <a:ln>
            <a:noFill/>
          </a:ln>
        </p:spPr>
      </p:pic>
      <p:pic>
        <p:nvPicPr>
          <p:cNvPr id="326" name="Google Shape;326;p31"/>
          <p:cNvPicPr preferRelativeResize="0"/>
          <p:nvPr/>
        </p:nvPicPr>
        <p:blipFill>
          <a:blip r:embed="rId7">
            <a:alphaModFix/>
          </a:blip>
          <a:stretch>
            <a:fillRect/>
          </a:stretch>
        </p:blipFill>
        <p:spPr>
          <a:xfrm>
            <a:off x="9460325" y="2256088"/>
            <a:ext cx="2280900" cy="1573959"/>
          </a:xfrm>
          <a:prstGeom prst="rect">
            <a:avLst/>
          </a:prstGeom>
          <a:noFill/>
          <a:ln>
            <a:noFill/>
          </a:ln>
        </p:spPr>
      </p:pic>
      <p:pic>
        <p:nvPicPr>
          <p:cNvPr id="327" name="Google Shape;327;p31"/>
          <p:cNvPicPr preferRelativeResize="0"/>
          <p:nvPr/>
        </p:nvPicPr>
        <p:blipFill>
          <a:blip r:embed="rId8">
            <a:alphaModFix/>
          </a:blip>
          <a:stretch>
            <a:fillRect/>
          </a:stretch>
        </p:blipFill>
        <p:spPr>
          <a:xfrm>
            <a:off x="1047650" y="4762100"/>
            <a:ext cx="2280899" cy="1911012"/>
          </a:xfrm>
          <a:prstGeom prst="rect">
            <a:avLst/>
          </a:prstGeom>
          <a:noFill/>
          <a:ln>
            <a:noFill/>
          </a:ln>
        </p:spPr>
      </p:pic>
      <p:pic>
        <p:nvPicPr>
          <p:cNvPr id="328" name="Google Shape;328;p31"/>
          <p:cNvPicPr preferRelativeResize="0"/>
          <p:nvPr/>
        </p:nvPicPr>
        <p:blipFill>
          <a:blip r:embed="rId9">
            <a:alphaModFix/>
          </a:blip>
          <a:stretch>
            <a:fillRect/>
          </a:stretch>
        </p:blipFill>
        <p:spPr>
          <a:xfrm>
            <a:off x="5059700" y="4768059"/>
            <a:ext cx="2280900" cy="1833866"/>
          </a:xfrm>
          <a:prstGeom prst="rect">
            <a:avLst/>
          </a:prstGeom>
          <a:noFill/>
          <a:ln>
            <a:noFill/>
          </a:ln>
        </p:spPr>
      </p:pic>
      <p:pic>
        <p:nvPicPr>
          <p:cNvPr id="329" name="Google Shape;329;p31"/>
          <p:cNvPicPr preferRelativeResize="0"/>
          <p:nvPr/>
        </p:nvPicPr>
        <p:blipFill>
          <a:blip r:embed="rId10">
            <a:alphaModFix/>
          </a:blip>
          <a:stretch>
            <a:fillRect/>
          </a:stretch>
        </p:blipFill>
        <p:spPr>
          <a:xfrm>
            <a:off x="10668301" y="4778626"/>
            <a:ext cx="2281050" cy="1572742"/>
          </a:xfrm>
          <a:prstGeom prst="rect">
            <a:avLst/>
          </a:prstGeom>
          <a:noFill/>
          <a:ln>
            <a:noFill/>
          </a:ln>
        </p:spPr>
      </p:pic>
      <p:pic>
        <p:nvPicPr>
          <p:cNvPr id="330" name="Google Shape;330;p31"/>
          <p:cNvPicPr preferRelativeResize="0"/>
          <p:nvPr/>
        </p:nvPicPr>
        <p:blipFill>
          <a:blip r:embed="rId10">
            <a:alphaModFix/>
          </a:blip>
          <a:stretch>
            <a:fillRect/>
          </a:stretch>
        </p:blipFill>
        <p:spPr>
          <a:xfrm>
            <a:off x="10668301" y="5105376"/>
            <a:ext cx="2281050" cy="1572742"/>
          </a:xfrm>
          <a:prstGeom prst="rect">
            <a:avLst/>
          </a:prstGeom>
          <a:noFill/>
          <a:ln>
            <a:noFill/>
          </a:ln>
        </p:spPr>
      </p:pic>
      <p:pic>
        <p:nvPicPr>
          <p:cNvPr id="331" name="Google Shape;331;p31"/>
          <p:cNvPicPr preferRelativeResize="0"/>
          <p:nvPr/>
        </p:nvPicPr>
        <p:blipFill rotWithShape="1">
          <a:blip r:embed="rId11">
            <a:alphaModFix/>
          </a:blip>
          <a:srcRect l="12771" t="1739" r="19187" b="12987"/>
          <a:stretch/>
        </p:blipFill>
        <p:spPr>
          <a:xfrm>
            <a:off x="7864075" y="4767125"/>
            <a:ext cx="2280899" cy="1911001"/>
          </a:xfrm>
          <a:prstGeom prst="rect">
            <a:avLst/>
          </a:prstGeom>
          <a:noFill/>
          <a:ln>
            <a:noFill/>
          </a:ln>
        </p:spPr>
      </p:pic>
      <p:pic>
        <p:nvPicPr>
          <p:cNvPr id="332" name="Google Shape;332;p31"/>
          <p:cNvPicPr preferRelativeResize="0"/>
          <p:nvPr/>
        </p:nvPicPr>
        <p:blipFill rotWithShape="1">
          <a:blip r:embed="rId12">
            <a:alphaModFix/>
          </a:blip>
          <a:srcRect l="14989" t="8717" r="14996"/>
          <a:stretch/>
        </p:blipFill>
        <p:spPr>
          <a:xfrm>
            <a:off x="1063188" y="7675200"/>
            <a:ext cx="2281052" cy="1911000"/>
          </a:xfrm>
          <a:prstGeom prst="rect">
            <a:avLst/>
          </a:prstGeom>
          <a:noFill/>
          <a:ln>
            <a:noFill/>
          </a:ln>
        </p:spPr>
      </p:pic>
      <p:pic>
        <p:nvPicPr>
          <p:cNvPr id="333" name="Google Shape;333;p31"/>
          <p:cNvPicPr preferRelativeResize="0"/>
          <p:nvPr/>
        </p:nvPicPr>
        <p:blipFill rotWithShape="1">
          <a:blip r:embed="rId13">
            <a:alphaModFix/>
          </a:blip>
          <a:srcRect l="14497" r="3272" b="4150"/>
          <a:stretch/>
        </p:blipFill>
        <p:spPr>
          <a:xfrm>
            <a:off x="3867413" y="7675200"/>
            <a:ext cx="2280899" cy="1910998"/>
          </a:xfrm>
          <a:prstGeom prst="rect">
            <a:avLst/>
          </a:prstGeom>
          <a:noFill/>
          <a:ln>
            <a:noFill/>
          </a:ln>
        </p:spPr>
      </p:pic>
      <p:sp>
        <p:nvSpPr>
          <p:cNvPr id="334" name="Google Shape;334;p31"/>
          <p:cNvSpPr txBox="1"/>
          <p:nvPr/>
        </p:nvSpPr>
        <p:spPr>
          <a:xfrm>
            <a:off x="11011975" y="7953450"/>
            <a:ext cx="3811500" cy="1736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1800">
                <a:solidFill>
                  <a:schemeClr val="dk2"/>
                </a:solidFill>
                <a:latin typeface="Calibri"/>
                <a:ea typeface="Calibri"/>
                <a:cs typeface="Calibri"/>
                <a:sym typeface="Calibri"/>
              </a:rPr>
              <a:t>You’ll find </a:t>
            </a:r>
            <a:r>
              <a:rPr lang="fr" sz="1800" b="1">
                <a:solidFill>
                  <a:schemeClr val="dk2"/>
                </a:solidFill>
                <a:latin typeface="Calibri"/>
                <a:ea typeface="Calibri"/>
                <a:cs typeface="Calibri"/>
                <a:sym typeface="Calibri"/>
              </a:rPr>
              <a:t>11 tools</a:t>
            </a:r>
            <a:r>
              <a:rPr lang="fr" sz="1800">
                <a:solidFill>
                  <a:schemeClr val="dk2"/>
                </a:solidFill>
                <a:latin typeface="Calibri"/>
                <a:ea typeface="Calibri"/>
                <a:cs typeface="Calibri"/>
                <a:sym typeface="Calibri"/>
              </a:rPr>
              <a:t> displayed here in the Toolbox. All tools have a </a:t>
            </a:r>
            <a:r>
              <a:rPr lang="fr" sz="1800" b="1">
                <a:solidFill>
                  <a:schemeClr val="dk2"/>
                </a:solidFill>
                <a:latin typeface="Calibri"/>
                <a:ea typeface="Calibri"/>
                <a:cs typeface="Calibri"/>
                <a:sym typeface="Calibri"/>
              </a:rPr>
              <a:t>student’s worksheet </a:t>
            </a:r>
            <a:r>
              <a:rPr lang="fr" sz="1800">
                <a:solidFill>
                  <a:schemeClr val="dk2"/>
                </a:solidFill>
                <a:latin typeface="Calibri"/>
                <a:ea typeface="Calibri"/>
                <a:cs typeface="Calibri"/>
                <a:sym typeface="Calibri"/>
              </a:rPr>
              <a:t>(except for Brainstorming and  quick prototype) and a </a:t>
            </a:r>
            <a:r>
              <a:rPr lang="fr" sz="1800" b="1">
                <a:solidFill>
                  <a:schemeClr val="dk2"/>
                </a:solidFill>
                <a:latin typeface="Calibri"/>
                <a:ea typeface="Calibri"/>
                <a:cs typeface="Calibri"/>
                <a:sym typeface="Calibri"/>
              </a:rPr>
              <a:t>facilitator’s guide</a:t>
            </a:r>
            <a:r>
              <a:rPr lang="fr" sz="1800">
                <a:solidFill>
                  <a:schemeClr val="dk2"/>
                </a:solidFill>
                <a:latin typeface="Calibri"/>
                <a:ea typeface="Calibri"/>
                <a:cs typeface="Calibri"/>
                <a:sym typeface="Calibri"/>
              </a:rPr>
              <a:t>.</a:t>
            </a:r>
            <a:endParaRPr sz="1800">
              <a:solidFill>
                <a:schemeClr val="dk2"/>
              </a:solidFill>
              <a:latin typeface="Calibri"/>
              <a:ea typeface="Calibri"/>
              <a:cs typeface="Calibri"/>
              <a:sym typeface="Calibri"/>
            </a:endParaRPr>
          </a:p>
        </p:txBody>
      </p:sp>
      <p:pic>
        <p:nvPicPr>
          <p:cNvPr id="335" name="Google Shape;335;p31"/>
          <p:cNvPicPr preferRelativeResize="0"/>
          <p:nvPr/>
        </p:nvPicPr>
        <p:blipFill>
          <a:blip r:embed="rId14">
            <a:alphaModFix/>
          </a:blip>
          <a:stretch>
            <a:fillRect/>
          </a:stretch>
        </p:blipFill>
        <p:spPr>
          <a:xfrm>
            <a:off x="7854875" y="7675201"/>
            <a:ext cx="2280899" cy="1572142"/>
          </a:xfrm>
          <a:prstGeom prst="rect">
            <a:avLst/>
          </a:prstGeom>
          <a:noFill/>
          <a:ln>
            <a:noFill/>
          </a:ln>
        </p:spPr>
      </p:pic>
      <p:pic>
        <p:nvPicPr>
          <p:cNvPr id="336" name="Google Shape;336;p31"/>
          <p:cNvPicPr preferRelativeResize="0"/>
          <p:nvPr/>
        </p:nvPicPr>
        <p:blipFill>
          <a:blip r:embed="rId15">
            <a:alphaModFix/>
          </a:blip>
          <a:stretch>
            <a:fillRect/>
          </a:stretch>
        </p:blipFill>
        <p:spPr>
          <a:xfrm>
            <a:off x="7854800" y="8007128"/>
            <a:ext cx="2281051" cy="1575148"/>
          </a:xfrm>
          <a:prstGeom prst="rect">
            <a:avLst/>
          </a:prstGeom>
          <a:noFill/>
          <a:ln>
            <a:noFill/>
          </a:ln>
        </p:spPr>
      </p:pic>
      <p:sp>
        <p:nvSpPr>
          <p:cNvPr id="337" name="Google Shape;337;p31"/>
          <p:cNvSpPr txBox="1"/>
          <p:nvPr/>
        </p:nvSpPr>
        <p:spPr>
          <a:xfrm>
            <a:off x="3527225" y="4690900"/>
            <a:ext cx="1075800" cy="4746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sz="1300" b="1">
                <a:solidFill>
                  <a:srgbClr val="C73460"/>
                </a:solidFill>
                <a:latin typeface="Poppins"/>
                <a:ea typeface="Poppins"/>
                <a:cs typeface="Poppins"/>
                <a:sym typeface="Poppins"/>
              </a:rPr>
              <a:t>&lt; Define</a:t>
            </a:r>
            <a:endParaRPr sz="1300" b="1">
              <a:solidFill>
                <a:srgbClr val="C73460"/>
              </a:solidFill>
              <a:latin typeface="Poppins"/>
              <a:ea typeface="Poppins"/>
              <a:cs typeface="Poppins"/>
              <a:sym typeface="Poppins"/>
            </a:endParaRPr>
          </a:p>
        </p:txBody>
      </p:sp>
      <p:sp>
        <p:nvSpPr>
          <p:cNvPr id="338" name="Google Shape;338;p31"/>
          <p:cNvSpPr txBox="1"/>
          <p:nvPr/>
        </p:nvSpPr>
        <p:spPr>
          <a:xfrm>
            <a:off x="1655800" y="6868550"/>
            <a:ext cx="3327900" cy="474600"/>
          </a:xfrm>
          <a:prstGeom prst="rect">
            <a:avLst/>
          </a:prstGeom>
          <a:noFill/>
          <a:ln>
            <a:noFill/>
          </a:ln>
        </p:spPr>
        <p:txBody>
          <a:bodyPr spcFirstLastPara="1" wrap="square" lIns="162650" tIns="81300" rIns="162650" bIns="81300" anchor="t" anchorCtr="0">
            <a:noAutofit/>
          </a:bodyPr>
          <a:lstStyle/>
          <a:p>
            <a:pPr marL="0" lvl="0" indent="0" algn="r" rtl="0">
              <a:lnSpc>
                <a:spcPct val="115000"/>
              </a:lnSpc>
              <a:spcBef>
                <a:spcPts val="0"/>
              </a:spcBef>
              <a:spcAft>
                <a:spcPts val="0"/>
              </a:spcAft>
              <a:buClr>
                <a:schemeClr val="dk1"/>
              </a:buClr>
              <a:buSzPts val="1100"/>
              <a:buFont typeface="Arial"/>
              <a:buNone/>
            </a:pPr>
            <a:r>
              <a:rPr lang="fr" sz="1300" b="1">
                <a:solidFill>
                  <a:srgbClr val="C73460"/>
                </a:solidFill>
                <a:latin typeface="Poppins"/>
                <a:ea typeface="Poppins"/>
                <a:cs typeface="Poppins"/>
                <a:sym typeface="Poppins"/>
              </a:rPr>
              <a:t> Ideate &gt;</a:t>
            </a:r>
            <a:endParaRPr sz="1300" b="1">
              <a:solidFill>
                <a:srgbClr val="C73460"/>
              </a:solidFill>
              <a:latin typeface="Poppins"/>
              <a:ea typeface="Poppins"/>
              <a:cs typeface="Poppins"/>
              <a:sym typeface="Poppins"/>
            </a:endParaRPr>
          </a:p>
        </p:txBody>
      </p:sp>
      <p:sp>
        <p:nvSpPr>
          <p:cNvPr id="339" name="Google Shape;339;p31"/>
          <p:cNvSpPr txBox="1"/>
          <p:nvPr/>
        </p:nvSpPr>
        <p:spPr>
          <a:xfrm>
            <a:off x="9887825" y="1711525"/>
            <a:ext cx="3327900" cy="474600"/>
          </a:xfrm>
          <a:prstGeom prst="rect">
            <a:avLst/>
          </a:prstGeom>
          <a:noFill/>
          <a:ln>
            <a:noFill/>
          </a:ln>
        </p:spPr>
        <p:txBody>
          <a:bodyPr spcFirstLastPara="1" wrap="square" lIns="162650" tIns="81300" rIns="162650" bIns="81300" anchor="t" anchorCtr="0">
            <a:noAutofit/>
          </a:bodyPr>
          <a:lstStyle/>
          <a:p>
            <a:pPr marL="0" lvl="0" indent="0" algn="r" rtl="0">
              <a:lnSpc>
                <a:spcPct val="115000"/>
              </a:lnSpc>
              <a:spcBef>
                <a:spcPts val="0"/>
              </a:spcBef>
              <a:spcAft>
                <a:spcPts val="0"/>
              </a:spcAft>
              <a:buClr>
                <a:schemeClr val="dk1"/>
              </a:buClr>
              <a:buSzPts val="1100"/>
              <a:buFont typeface="Arial"/>
              <a:buNone/>
            </a:pPr>
            <a:r>
              <a:rPr lang="fr" sz="1300" b="1">
                <a:solidFill>
                  <a:srgbClr val="C73460"/>
                </a:solidFill>
                <a:latin typeface="Poppins"/>
                <a:ea typeface="Poppins"/>
                <a:cs typeface="Poppins"/>
                <a:sym typeface="Poppins"/>
              </a:rPr>
              <a:t> &lt; Empathize</a:t>
            </a:r>
            <a:endParaRPr sz="1300" b="1">
              <a:solidFill>
                <a:srgbClr val="C73460"/>
              </a:solidFill>
              <a:latin typeface="Poppins"/>
              <a:ea typeface="Poppins"/>
              <a:cs typeface="Poppins"/>
              <a:sym typeface="Poppins"/>
            </a:endParaRPr>
          </a:p>
        </p:txBody>
      </p:sp>
      <p:sp>
        <p:nvSpPr>
          <p:cNvPr id="340" name="Google Shape;340;p31"/>
          <p:cNvSpPr txBox="1"/>
          <p:nvPr/>
        </p:nvSpPr>
        <p:spPr>
          <a:xfrm>
            <a:off x="6148475" y="7669675"/>
            <a:ext cx="1075800" cy="4746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sz="1300" b="1">
                <a:solidFill>
                  <a:srgbClr val="C73460"/>
                </a:solidFill>
                <a:latin typeface="Poppins"/>
                <a:ea typeface="Poppins"/>
                <a:cs typeface="Poppins"/>
                <a:sym typeface="Poppins"/>
              </a:rPr>
              <a:t>&lt; Test</a:t>
            </a:r>
            <a:endParaRPr sz="1300" b="1">
              <a:solidFill>
                <a:srgbClr val="C73460"/>
              </a:solidFill>
              <a:latin typeface="Poppins"/>
              <a:ea typeface="Poppins"/>
              <a:cs typeface="Poppins"/>
              <a:sym typeface="Poppins"/>
            </a:endParaRPr>
          </a:p>
        </p:txBody>
      </p:sp>
      <p:sp>
        <p:nvSpPr>
          <p:cNvPr id="341" name="Google Shape;341;p31"/>
          <p:cNvSpPr txBox="1"/>
          <p:nvPr/>
        </p:nvSpPr>
        <p:spPr>
          <a:xfrm>
            <a:off x="6441325" y="9765850"/>
            <a:ext cx="1413300" cy="474600"/>
          </a:xfrm>
          <a:prstGeom prst="rect">
            <a:avLst/>
          </a:prstGeom>
          <a:noFill/>
          <a:ln>
            <a:noFill/>
          </a:ln>
        </p:spPr>
        <p:txBody>
          <a:bodyPr spcFirstLastPara="1" wrap="square" lIns="162650" tIns="81300" rIns="162650" bIns="81300" anchor="t" anchorCtr="0">
            <a:noAutofit/>
          </a:bodyPr>
          <a:lstStyle/>
          <a:p>
            <a:pPr marL="0" lvl="0" indent="0" algn="r" rtl="0">
              <a:lnSpc>
                <a:spcPct val="115000"/>
              </a:lnSpc>
              <a:spcBef>
                <a:spcPts val="0"/>
              </a:spcBef>
              <a:spcAft>
                <a:spcPts val="0"/>
              </a:spcAft>
              <a:buClr>
                <a:schemeClr val="dk1"/>
              </a:buClr>
              <a:buSzPts val="1100"/>
              <a:buFont typeface="Arial"/>
              <a:buNone/>
            </a:pPr>
            <a:r>
              <a:rPr lang="fr" sz="1300" b="1">
                <a:solidFill>
                  <a:srgbClr val="C73460"/>
                </a:solidFill>
                <a:latin typeface="Poppins"/>
                <a:ea typeface="Poppins"/>
                <a:cs typeface="Poppins"/>
                <a:sym typeface="Poppins"/>
              </a:rPr>
              <a:t> Evaluate &gt;</a:t>
            </a:r>
            <a:endParaRPr sz="1300" b="1">
              <a:solidFill>
                <a:srgbClr val="C73460"/>
              </a:solidFill>
              <a:latin typeface="Poppins"/>
              <a:ea typeface="Poppins"/>
              <a:cs typeface="Poppins"/>
              <a:sym typeface="Poppins"/>
            </a:endParaRPr>
          </a:p>
        </p:txBody>
      </p:sp>
      <p:sp>
        <p:nvSpPr>
          <p:cNvPr id="342" name="Google Shape;342;p31"/>
          <p:cNvSpPr/>
          <p:nvPr/>
        </p:nvSpPr>
        <p:spPr>
          <a:xfrm>
            <a:off x="943025" y="1711525"/>
            <a:ext cx="10929000" cy="2826900"/>
          </a:xfrm>
          <a:prstGeom prst="rect">
            <a:avLst/>
          </a:prstGeom>
          <a:noFill/>
          <a:ln w="9525" cap="flat" cmpd="sng">
            <a:solidFill>
              <a:srgbClr val="C734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1"/>
          <p:cNvSpPr/>
          <p:nvPr/>
        </p:nvSpPr>
        <p:spPr>
          <a:xfrm>
            <a:off x="943025" y="4637875"/>
            <a:ext cx="2584200" cy="2826900"/>
          </a:xfrm>
          <a:prstGeom prst="rect">
            <a:avLst/>
          </a:prstGeom>
          <a:noFill/>
          <a:ln w="9525" cap="flat" cmpd="sng">
            <a:solidFill>
              <a:srgbClr val="C734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1"/>
          <p:cNvSpPr/>
          <p:nvPr/>
        </p:nvSpPr>
        <p:spPr>
          <a:xfrm>
            <a:off x="4908050" y="4637875"/>
            <a:ext cx="8219700" cy="2826900"/>
          </a:xfrm>
          <a:prstGeom prst="rect">
            <a:avLst/>
          </a:prstGeom>
          <a:noFill/>
          <a:ln w="9525" cap="flat" cmpd="sng">
            <a:solidFill>
              <a:srgbClr val="C734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1"/>
          <p:cNvSpPr/>
          <p:nvPr/>
        </p:nvSpPr>
        <p:spPr>
          <a:xfrm>
            <a:off x="943025" y="7564225"/>
            <a:ext cx="5295900" cy="2826900"/>
          </a:xfrm>
          <a:prstGeom prst="rect">
            <a:avLst/>
          </a:prstGeom>
          <a:noFill/>
          <a:ln w="9525" cap="flat" cmpd="sng">
            <a:solidFill>
              <a:srgbClr val="C734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1"/>
          <p:cNvSpPr/>
          <p:nvPr/>
        </p:nvSpPr>
        <p:spPr>
          <a:xfrm>
            <a:off x="7732700" y="7564225"/>
            <a:ext cx="2584200" cy="2826900"/>
          </a:xfrm>
          <a:prstGeom prst="rect">
            <a:avLst/>
          </a:prstGeom>
          <a:noFill/>
          <a:ln w="9525" cap="flat" cmpd="sng">
            <a:solidFill>
              <a:srgbClr val="C734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2"/>
          <p:cNvPicPr preferRelativeResize="0"/>
          <p:nvPr/>
        </p:nvPicPr>
        <p:blipFill>
          <a:blip r:embed="rId3">
            <a:alphaModFix/>
          </a:blip>
          <a:stretch>
            <a:fillRect/>
          </a:stretch>
        </p:blipFill>
        <p:spPr>
          <a:xfrm rot="1065617" flipH="1">
            <a:off x="3700369" y="587445"/>
            <a:ext cx="2080334" cy="2080334"/>
          </a:xfrm>
          <a:prstGeom prst="rect">
            <a:avLst/>
          </a:prstGeom>
          <a:noFill/>
          <a:ln>
            <a:noFill/>
          </a:ln>
        </p:spPr>
      </p:pic>
      <p:sp>
        <p:nvSpPr>
          <p:cNvPr id="352" name="Google Shape;352;p32"/>
          <p:cNvSpPr txBox="1"/>
          <p:nvPr/>
        </p:nvSpPr>
        <p:spPr>
          <a:xfrm>
            <a:off x="4808850" y="4245200"/>
            <a:ext cx="7432200" cy="157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It will serve you as a notebook and a guiding tool in your journey of putting the design thinking methodology into practice.</a:t>
            </a:r>
            <a:endParaRPr sz="2600" b="1">
              <a:solidFill>
                <a:srgbClr val="C73460"/>
              </a:solidFill>
              <a:latin typeface="Poppins"/>
              <a:ea typeface="Poppins"/>
              <a:cs typeface="Poppins"/>
              <a:sym typeface="Poppins"/>
            </a:endParaRPr>
          </a:p>
        </p:txBody>
      </p:sp>
      <p:pic>
        <p:nvPicPr>
          <p:cNvPr id="353" name="Google Shape;353;p32" descr="Une image contenant équipement électronique, clavier&#10;&#10;Description générée automatiquement"/>
          <p:cNvPicPr preferRelativeResize="0"/>
          <p:nvPr/>
        </p:nvPicPr>
        <p:blipFill rotWithShape="1">
          <a:blip r:embed="rId4">
            <a:alphaModFix/>
          </a:blip>
          <a:srcRect l="76726" t="1505" r="3949" b="8347"/>
          <a:stretch/>
        </p:blipFill>
        <p:spPr>
          <a:xfrm>
            <a:off x="1" y="-25"/>
            <a:ext cx="3202601" cy="10570376"/>
          </a:xfrm>
          <a:prstGeom prst="rect">
            <a:avLst/>
          </a:prstGeom>
          <a:noFill/>
          <a:ln>
            <a:noFill/>
          </a:ln>
        </p:spPr>
      </p:pic>
      <p:sp>
        <p:nvSpPr>
          <p:cNvPr id="354" name="Google Shape;354;p32"/>
          <p:cNvSpPr txBox="1"/>
          <p:nvPr/>
        </p:nvSpPr>
        <p:spPr>
          <a:xfrm>
            <a:off x="4885050" y="2522200"/>
            <a:ext cx="7103700" cy="1579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Hello!</a:t>
            </a:r>
            <a:endParaRPr sz="3900" b="1">
              <a:solidFill>
                <a:srgbClr val="3A1F5D"/>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This is your </a:t>
            </a:r>
            <a:r>
              <a:rPr lang="fr" sz="3900" b="1">
                <a:solidFill>
                  <a:srgbClr val="3A1F5D"/>
                </a:solidFill>
                <a:highlight>
                  <a:srgbClr val="F5D287"/>
                </a:highlight>
                <a:latin typeface="Poppins"/>
                <a:ea typeface="Poppins"/>
                <a:cs typeface="Poppins"/>
                <a:sym typeface="Poppins"/>
              </a:rPr>
              <a:t>project journey</a:t>
            </a:r>
            <a:endParaRPr sz="3200" b="1" i="1" u="none" strike="noStrike" cap="none">
              <a:solidFill>
                <a:srgbClr val="3A1F5D"/>
              </a:solidFill>
              <a:highlight>
                <a:srgbClr val="F5D287"/>
              </a:highlight>
              <a:latin typeface="Poppins"/>
              <a:ea typeface="Poppins"/>
              <a:cs typeface="Poppins"/>
              <a:sym typeface="Poppins"/>
            </a:endParaRPr>
          </a:p>
        </p:txBody>
      </p:sp>
      <p:pic>
        <p:nvPicPr>
          <p:cNvPr id="355" name="Google Shape;355;p32"/>
          <p:cNvPicPr preferRelativeResize="0"/>
          <p:nvPr/>
        </p:nvPicPr>
        <p:blipFill>
          <a:blip r:embed="rId5">
            <a:alphaModFix/>
          </a:blip>
          <a:stretch>
            <a:fillRect/>
          </a:stretch>
        </p:blipFill>
        <p:spPr>
          <a:xfrm>
            <a:off x="3202600" y="0"/>
            <a:ext cx="539900" cy="10440005"/>
          </a:xfrm>
          <a:prstGeom prst="rect">
            <a:avLst/>
          </a:prstGeom>
          <a:noFill/>
          <a:ln>
            <a:noFill/>
          </a:ln>
        </p:spPr>
      </p:pic>
      <p:sp>
        <p:nvSpPr>
          <p:cNvPr id="356" name="Google Shape;356;p32"/>
          <p:cNvSpPr txBox="1"/>
          <p:nvPr/>
        </p:nvSpPr>
        <p:spPr>
          <a:xfrm>
            <a:off x="4885050" y="5824400"/>
            <a:ext cx="7356000" cy="324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2200">
                <a:solidFill>
                  <a:schemeClr val="dk2"/>
                </a:solidFill>
                <a:latin typeface="Calibri"/>
                <a:ea typeface="Calibri"/>
                <a:cs typeface="Calibri"/>
                <a:sym typeface="Calibri"/>
              </a:rPr>
              <a:t>There will be questions to help you check if you are on the right track and others to reflect if you are adopting the designer's mindset when working with your students. </a:t>
            </a: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fr" sz="2200">
                <a:solidFill>
                  <a:schemeClr val="dk2"/>
                </a:solidFill>
                <a:latin typeface="Calibri"/>
                <a:ea typeface="Calibri"/>
                <a:cs typeface="Calibri"/>
                <a:sym typeface="Calibri"/>
              </a:rPr>
              <a:t>The summary that you’ll write after each phase will allow us to create a poster of your project at the end of the project. Make sure to put visuals (images, drawings, sketches) to communicate the project better.  </a:t>
            </a:r>
            <a:endParaRPr sz="2200">
              <a:solidFill>
                <a:schemeClr val="dk2"/>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5"/>
          <p:cNvPicPr preferRelativeResize="0"/>
          <p:nvPr/>
        </p:nvPicPr>
        <p:blipFill>
          <a:blip r:embed="rId3">
            <a:alphaModFix/>
          </a:blip>
          <a:stretch>
            <a:fillRect/>
          </a:stretch>
        </p:blipFill>
        <p:spPr>
          <a:xfrm rot="1065617" flipH="1">
            <a:off x="3700369" y="587445"/>
            <a:ext cx="2080334" cy="2080334"/>
          </a:xfrm>
          <a:prstGeom prst="rect">
            <a:avLst/>
          </a:prstGeom>
          <a:noFill/>
          <a:ln>
            <a:noFill/>
          </a:ln>
        </p:spPr>
      </p:pic>
      <p:sp>
        <p:nvSpPr>
          <p:cNvPr id="119" name="Google Shape;119;p15"/>
          <p:cNvSpPr txBox="1"/>
          <p:nvPr/>
        </p:nvSpPr>
        <p:spPr>
          <a:xfrm>
            <a:off x="4808850" y="4245200"/>
            <a:ext cx="8041200" cy="157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D-TIPS stands for Design Thinking in Primary Schools. </a:t>
            </a:r>
            <a:endParaRPr sz="2600" b="1">
              <a:solidFill>
                <a:srgbClr val="C73460"/>
              </a:solidFill>
              <a:latin typeface="Poppins"/>
              <a:ea typeface="Poppins"/>
              <a:cs typeface="Poppins"/>
              <a:sym typeface="Poppins"/>
            </a:endParaRPr>
          </a:p>
        </p:txBody>
      </p:sp>
      <p:pic>
        <p:nvPicPr>
          <p:cNvPr id="120" name="Google Shape;120;p15" descr="Une image contenant équipement électronique, clavier&#10;&#10;Description générée automatiquement"/>
          <p:cNvPicPr preferRelativeResize="0"/>
          <p:nvPr/>
        </p:nvPicPr>
        <p:blipFill rotWithShape="1">
          <a:blip r:embed="rId4">
            <a:alphaModFix/>
          </a:blip>
          <a:srcRect l="76726" t="1505" r="3949" b="8347"/>
          <a:stretch/>
        </p:blipFill>
        <p:spPr>
          <a:xfrm>
            <a:off x="1" y="-25"/>
            <a:ext cx="3202601" cy="10570376"/>
          </a:xfrm>
          <a:prstGeom prst="rect">
            <a:avLst/>
          </a:prstGeom>
          <a:noFill/>
          <a:ln>
            <a:noFill/>
          </a:ln>
        </p:spPr>
      </p:pic>
      <p:sp>
        <p:nvSpPr>
          <p:cNvPr id="121" name="Google Shape;121;p15"/>
          <p:cNvSpPr txBox="1"/>
          <p:nvPr/>
        </p:nvSpPr>
        <p:spPr>
          <a:xfrm>
            <a:off x="4885050" y="2522200"/>
            <a:ext cx="7103700" cy="1579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Hello!</a:t>
            </a:r>
            <a:endParaRPr sz="3900" b="1">
              <a:solidFill>
                <a:srgbClr val="3A1F5D"/>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Welcome to D-TIPS.</a:t>
            </a:r>
            <a:endParaRPr sz="3200" b="1" i="1" u="none" strike="noStrike" cap="none">
              <a:solidFill>
                <a:srgbClr val="3A1F5D"/>
              </a:solidFill>
              <a:highlight>
                <a:srgbClr val="F5D287"/>
              </a:highlight>
              <a:latin typeface="Poppins"/>
              <a:ea typeface="Poppins"/>
              <a:cs typeface="Poppins"/>
              <a:sym typeface="Poppins"/>
            </a:endParaRPr>
          </a:p>
        </p:txBody>
      </p:sp>
      <p:pic>
        <p:nvPicPr>
          <p:cNvPr id="122" name="Google Shape;122;p15"/>
          <p:cNvPicPr preferRelativeResize="0"/>
          <p:nvPr/>
        </p:nvPicPr>
        <p:blipFill>
          <a:blip r:embed="rId5">
            <a:alphaModFix/>
          </a:blip>
          <a:stretch>
            <a:fillRect/>
          </a:stretch>
        </p:blipFill>
        <p:spPr>
          <a:xfrm>
            <a:off x="3202600" y="0"/>
            <a:ext cx="539900" cy="10440005"/>
          </a:xfrm>
          <a:prstGeom prst="rect">
            <a:avLst/>
          </a:prstGeom>
          <a:noFill/>
          <a:ln>
            <a:noFill/>
          </a:ln>
        </p:spPr>
      </p:pic>
      <p:sp>
        <p:nvSpPr>
          <p:cNvPr id="123" name="Google Shape;123;p15"/>
          <p:cNvSpPr txBox="1"/>
          <p:nvPr/>
        </p:nvSpPr>
        <p:spPr>
          <a:xfrm>
            <a:off x="4952625" y="4900925"/>
            <a:ext cx="7356000" cy="36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2200">
                <a:solidFill>
                  <a:schemeClr val="dk2"/>
                </a:solidFill>
                <a:latin typeface="Calibri"/>
                <a:ea typeface="Calibri"/>
                <a:cs typeface="Calibri"/>
                <a:sym typeface="Calibri"/>
              </a:rPr>
              <a:t>The aim of this project is to bring the innovative, creative and collaborative process of design thinking into primary schools. We believe design thinking can equip children with many valuable skills for the future.  </a:t>
            </a: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endParaRPr sz="2200">
              <a:solidFill>
                <a:schemeClr val="dk2"/>
              </a:solidFill>
              <a:latin typeface="Calibri"/>
              <a:ea typeface="Calibri"/>
              <a:cs typeface="Calibri"/>
              <a:sym typeface="Calibri"/>
            </a:endParaRPr>
          </a:p>
          <a:p>
            <a:pPr marL="0" lvl="0" indent="0" algn="l" rtl="0">
              <a:lnSpc>
                <a:spcPct val="115000"/>
              </a:lnSpc>
              <a:spcBef>
                <a:spcPts val="0"/>
              </a:spcBef>
              <a:spcAft>
                <a:spcPts val="0"/>
              </a:spcAft>
              <a:buNone/>
            </a:pPr>
            <a:r>
              <a:rPr lang="fr" sz="2200">
                <a:solidFill>
                  <a:schemeClr val="dk2"/>
                </a:solidFill>
                <a:latin typeface="Calibri"/>
                <a:ea typeface="Calibri"/>
                <a:cs typeface="Calibri"/>
                <a:sym typeface="Calibri"/>
              </a:rPr>
              <a:t>During this presentation we will explore how the design thinking process can enrich learning, each of the phases of the process and the toolbox for embarking on your first design challenge! </a:t>
            </a:r>
            <a:endParaRPr sz="2200">
              <a:solidFill>
                <a:schemeClr val="dk2"/>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3"/>
          <p:cNvSpPr txBox="1"/>
          <p:nvPr/>
        </p:nvSpPr>
        <p:spPr>
          <a:xfrm>
            <a:off x="545125" y="4746475"/>
            <a:ext cx="5825400" cy="4279500"/>
          </a:xfrm>
          <a:prstGeom prst="rect">
            <a:avLst/>
          </a:prstGeom>
          <a:noFill/>
          <a:ln>
            <a:noFill/>
          </a:ln>
        </p:spPr>
        <p:txBody>
          <a:bodyPr spcFirstLastPara="1" wrap="square" lIns="162650" tIns="81300" rIns="162650" bIns="81300" anchor="t" anchorCtr="0">
            <a:noAutofit/>
          </a:bodyPr>
          <a:lstStyle/>
          <a:p>
            <a:pPr marL="0" lvl="0" indent="0" algn="l" rtl="0">
              <a:lnSpc>
                <a:spcPct val="150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We are thrilled that you have agreed to participate and we hope you will make the most of it!</a:t>
            </a:r>
            <a:endParaRPr sz="2200" b="1">
              <a:solidFill>
                <a:srgbClr val="C73460"/>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fr" sz="2200">
                <a:solidFill>
                  <a:schemeClr val="dk2"/>
                </a:solidFill>
                <a:latin typeface="Calibri"/>
                <a:ea typeface="Calibri"/>
                <a:cs typeface="Calibri"/>
                <a:sym typeface="Calibri"/>
              </a:rPr>
              <a:t>You can start by exploring the design challenges (download below) we prepared for you. But, if you wish, you can also come up with your own design challenge to begin your project.</a:t>
            </a:r>
            <a:endParaRPr sz="2600" b="1">
              <a:solidFill>
                <a:srgbClr val="C73460"/>
              </a:solidFill>
              <a:latin typeface="Poppins"/>
              <a:ea typeface="Poppins"/>
              <a:cs typeface="Poppins"/>
              <a:sym typeface="Poppins"/>
            </a:endParaRPr>
          </a:p>
        </p:txBody>
      </p:sp>
      <p:pic>
        <p:nvPicPr>
          <p:cNvPr id="362" name="Google Shape;362;p33" descr="Une image contenant équipement électronique, clavier&#10;&#10;Description générée automatiquement"/>
          <p:cNvPicPr preferRelativeResize="0"/>
          <p:nvPr/>
        </p:nvPicPr>
        <p:blipFill rotWithShape="1">
          <a:blip r:embed="rId3">
            <a:alphaModFix/>
          </a:blip>
          <a:srcRect l="76726" t="1505" r="3949" b="8347"/>
          <a:stretch/>
        </p:blipFill>
        <p:spPr>
          <a:xfrm>
            <a:off x="11891476" y="-25"/>
            <a:ext cx="3202601" cy="10570376"/>
          </a:xfrm>
          <a:prstGeom prst="rect">
            <a:avLst/>
          </a:prstGeom>
          <a:noFill/>
          <a:ln>
            <a:noFill/>
          </a:ln>
        </p:spPr>
      </p:pic>
      <p:sp>
        <p:nvSpPr>
          <p:cNvPr id="363" name="Google Shape;363;p33"/>
          <p:cNvSpPr/>
          <p:nvPr/>
        </p:nvSpPr>
        <p:spPr>
          <a:xfrm>
            <a:off x="11421675" y="0"/>
            <a:ext cx="469800" cy="10440000"/>
          </a:xfrm>
          <a:prstGeom prst="rect">
            <a:avLst/>
          </a:prstGeom>
          <a:solidFill>
            <a:srgbClr val="F6D36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62"/>
              <a:buFont typeface="Arial"/>
              <a:buNone/>
            </a:pPr>
            <a:endParaRPr sz="1762" b="0" i="0" u="none" strike="noStrike" cap="none">
              <a:solidFill>
                <a:srgbClr val="FFFFFF"/>
              </a:solidFill>
              <a:latin typeface="Calibri"/>
              <a:ea typeface="Calibri"/>
              <a:cs typeface="Calibri"/>
              <a:sym typeface="Calibri"/>
            </a:endParaRPr>
          </a:p>
        </p:txBody>
      </p:sp>
      <p:sp>
        <p:nvSpPr>
          <p:cNvPr id="364" name="Google Shape;364;p33"/>
          <p:cNvSpPr txBox="1"/>
          <p:nvPr/>
        </p:nvSpPr>
        <p:spPr>
          <a:xfrm>
            <a:off x="621325" y="3785525"/>
            <a:ext cx="4776000" cy="74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SECTION 1</a:t>
            </a:r>
            <a:endParaRPr sz="3200" b="1" i="1" u="none" strike="noStrike" cap="none">
              <a:solidFill>
                <a:srgbClr val="3A1F5D"/>
              </a:solidFill>
              <a:latin typeface="Poppins"/>
              <a:ea typeface="Poppins"/>
              <a:cs typeface="Poppins"/>
              <a:sym typeface="Poppins"/>
            </a:endParaRPr>
          </a:p>
        </p:txBody>
      </p:sp>
      <p:pic>
        <p:nvPicPr>
          <p:cNvPr id="365" name="Google Shape;365;p33"/>
          <p:cNvPicPr preferRelativeResize="0"/>
          <p:nvPr/>
        </p:nvPicPr>
        <p:blipFill>
          <a:blip r:embed="rId4">
            <a:alphaModFix/>
          </a:blip>
          <a:stretch>
            <a:fillRect/>
          </a:stretch>
        </p:blipFill>
        <p:spPr>
          <a:xfrm>
            <a:off x="754025" y="2443550"/>
            <a:ext cx="835675" cy="835675"/>
          </a:xfrm>
          <a:prstGeom prst="rect">
            <a:avLst/>
          </a:prstGeom>
          <a:noFill/>
          <a:ln>
            <a:noFill/>
          </a:ln>
        </p:spPr>
      </p:pic>
      <p:sp>
        <p:nvSpPr>
          <p:cNvPr id="366" name="Google Shape;366;p33"/>
          <p:cNvSpPr txBox="1"/>
          <p:nvPr/>
        </p:nvSpPr>
        <p:spPr>
          <a:xfrm>
            <a:off x="1309425" y="8887050"/>
            <a:ext cx="3997500" cy="38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41"/>
              <a:buFont typeface="Arial"/>
              <a:buNone/>
            </a:pPr>
            <a:r>
              <a:rPr lang="fr" sz="1800" b="1" u="sng">
                <a:solidFill>
                  <a:schemeClr val="hlink"/>
                </a:solidFill>
                <a:latin typeface="Poppins"/>
                <a:ea typeface="Poppins"/>
                <a:cs typeface="Poppins"/>
                <a:sym typeface="Poppins"/>
                <a:hlinkClick r:id="rId5"/>
              </a:rPr>
              <a:t>Design Challenges</a:t>
            </a:r>
            <a:endParaRPr sz="1800" b="1" i="1" u="none" strike="noStrike" cap="none">
              <a:solidFill>
                <a:srgbClr val="3A1F5D"/>
              </a:solidFill>
              <a:latin typeface="Poppins"/>
              <a:ea typeface="Poppins"/>
              <a:cs typeface="Poppins"/>
              <a:sym typeface="Poppins"/>
            </a:endParaRPr>
          </a:p>
        </p:txBody>
      </p:sp>
      <p:pic>
        <p:nvPicPr>
          <p:cNvPr id="367" name="Google Shape;367;p33"/>
          <p:cNvPicPr preferRelativeResize="0"/>
          <p:nvPr/>
        </p:nvPicPr>
        <p:blipFill>
          <a:blip r:embed="rId6">
            <a:alphaModFix/>
          </a:blip>
          <a:stretch>
            <a:fillRect/>
          </a:stretch>
        </p:blipFill>
        <p:spPr>
          <a:xfrm>
            <a:off x="754025" y="8785450"/>
            <a:ext cx="469800" cy="469800"/>
          </a:xfrm>
          <a:prstGeom prst="rect">
            <a:avLst/>
          </a:prstGeom>
          <a:noFill/>
          <a:ln>
            <a:noFill/>
          </a:ln>
        </p:spPr>
      </p:pic>
      <p:pic>
        <p:nvPicPr>
          <p:cNvPr id="368" name="Google Shape;368;p33"/>
          <p:cNvPicPr preferRelativeResize="0"/>
          <p:nvPr/>
        </p:nvPicPr>
        <p:blipFill>
          <a:blip r:embed="rId7">
            <a:alphaModFix/>
          </a:blip>
          <a:stretch>
            <a:fillRect/>
          </a:stretch>
        </p:blipFill>
        <p:spPr>
          <a:xfrm>
            <a:off x="11386625" y="0"/>
            <a:ext cx="539900" cy="1044000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4"/>
          <p:cNvSpPr txBox="1"/>
          <p:nvPr/>
        </p:nvSpPr>
        <p:spPr>
          <a:xfrm>
            <a:off x="864896" y="1659025"/>
            <a:ext cx="7836600" cy="597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959"/>
              </a:buClr>
              <a:buSzPts val="1100"/>
              <a:buFont typeface="Arial"/>
              <a:buNone/>
            </a:pPr>
            <a:r>
              <a:rPr lang="fr" sz="1600" b="0" i="0" u="none" strike="noStrike" cap="none">
                <a:solidFill>
                  <a:srgbClr val="7F7F7F"/>
                </a:solidFill>
                <a:latin typeface="Calibri"/>
                <a:ea typeface="Calibri"/>
                <a:cs typeface="Calibri"/>
                <a:sym typeface="Calibri"/>
              </a:rPr>
              <a:t>A short name that clearly communicates your project scope</a:t>
            </a:r>
            <a:endParaRPr sz="1600" b="0" i="0" u="none" strike="noStrike" cap="none">
              <a:solidFill>
                <a:srgbClr val="7F7F7F"/>
              </a:solidFill>
              <a:latin typeface="Calibri"/>
              <a:ea typeface="Calibri"/>
              <a:cs typeface="Calibri"/>
              <a:sym typeface="Calibri"/>
            </a:endParaRPr>
          </a:p>
        </p:txBody>
      </p:sp>
      <p:sp>
        <p:nvSpPr>
          <p:cNvPr id="374" name="Google Shape;374;p34"/>
          <p:cNvSpPr txBox="1"/>
          <p:nvPr/>
        </p:nvSpPr>
        <p:spPr>
          <a:xfrm>
            <a:off x="864900" y="3524175"/>
            <a:ext cx="7650900" cy="941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959"/>
              </a:buClr>
              <a:buSzPts val="1100"/>
              <a:buFont typeface="Arial"/>
              <a:buNone/>
            </a:pPr>
            <a:r>
              <a:rPr lang="fr" sz="1600">
                <a:solidFill>
                  <a:srgbClr val="7F7F7F"/>
                </a:solidFill>
                <a:latin typeface="Calibri"/>
                <a:ea typeface="Calibri"/>
                <a:cs typeface="Calibri"/>
                <a:sym typeface="Calibri"/>
              </a:rPr>
              <a:t>Write down</a:t>
            </a:r>
            <a:r>
              <a:rPr lang="fr" sz="1600" b="0" i="0" u="none" strike="noStrike" cap="none">
                <a:solidFill>
                  <a:srgbClr val="7F7F7F"/>
                </a:solidFill>
                <a:latin typeface="Calibri"/>
                <a:ea typeface="Calibri"/>
                <a:cs typeface="Calibri"/>
                <a:sym typeface="Calibri"/>
              </a:rPr>
              <a:t> the design challenge you’ve decided to tackle here </a:t>
            </a:r>
            <a:endParaRPr sz="1600" b="0" i="0" u="none" strike="noStrike" cap="none">
              <a:solidFill>
                <a:srgbClr val="7F7F7F"/>
              </a:solidFill>
              <a:latin typeface="Calibri"/>
              <a:ea typeface="Calibri"/>
              <a:cs typeface="Calibri"/>
              <a:sym typeface="Calibri"/>
            </a:endParaRPr>
          </a:p>
        </p:txBody>
      </p:sp>
      <p:sp>
        <p:nvSpPr>
          <p:cNvPr id="375" name="Google Shape;375;p34"/>
          <p:cNvSpPr txBox="1"/>
          <p:nvPr/>
        </p:nvSpPr>
        <p:spPr>
          <a:xfrm>
            <a:off x="9548525" y="2856228"/>
            <a:ext cx="5271300" cy="6827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100"/>
              <a:buFont typeface="Arial"/>
              <a:buNone/>
            </a:pPr>
            <a:r>
              <a:rPr lang="fr" sz="1600">
                <a:solidFill>
                  <a:srgbClr val="7F7F7F"/>
                </a:solidFill>
                <a:latin typeface="Calibri"/>
                <a:ea typeface="Calibri"/>
                <a:cs typeface="Calibri"/>
                <a:sym typeface="Calibri"/>
              </a:rPr>
              <a:t>At the end of this project, I’ll be happy if …. </a:t>
            </a:r>
            <a:endParaRPr sz="1600">
              <a:solidFill>
                <a:srgbClr val="7F7F7F"/>
              </a:solidFill>
              <a:latin typeface="Calibri"/>
              <a:ea typeface="Calibri"/>
              <a:cs typeface="Calibri"/>
              <a:sym typeface="Calibri"/>
            </a:endParaRPr>
          </a:p>
        </p:txBody>
      </p:sp>
      <p:sp>
        <p:nvSpPr>
          <p:cNvPr id="376" name="Google Shape;376;p34"/>
          <p:cNvSpPr/>
          <p:nvPr/>
        </p:nvSpPr>
        <p:spPr>
          <a:xfrm>
            <a:off x="1016375" y="7352964"/>
            <a:ext cx="271500" cy="271500"/>
          </a:xfrm>
          <a:prstGeom prst="ellipse">
            <a:avLst/>
          </a:prstGeom>
          <a:solidFill>
            <a:srgbClr val="EFEFEF"/>
          </a:solidFill>
          <a:ln w="12700" cap="flat" cmpd="sng">
            <a:solidFill>
              <a:srgbClr val="666666"/>
            </a:solidFill>
            <a:prstDash val="solid"/>
            <a:miter lim="800000"/>
            <a:headEnd type="none" w="sm" len="sm"/>
            <a:tailEnd type="none" w="sm" len="sm"/>
          </a:ln>
          <a:effectLst>
            <a:outerShdw blurRad="57150" dist="19050" dir="5400000" algn="bl" rotWithShape="0">
              <a:srgbClr val="B7B7B7">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7" name="Google Shape;377;p34"/>
          <p:cNvSpPr/>
          <p:nvPr/>
        </p:nvSpPr>
        <p:spPr>
          <a:xfrm>
            <a:off x="1016375" y="8108739"/>
            <a:ext cx="271500" cy="271500"/>
          </a:xfrm>
          <a:prstGeom prst="ellipse">
            <a:avLst/>
          </a:prstGeom>
          <a:solidFill>
            <a:srgbClr val="EFEFEF"/>
          </a:solidFill>
          <a:ln w="12700" cap="flat" cmpd="sng">
            <a:solidFill>
              <a:srgbClr val="666666"/>
            </a:solidFill>
            <a:prstDash val="solid"/>
            <a:miter lim="800000"/>
            <a:headEnd type="none" w="sm" len="sm"/>
            <a:tailEnd type="none" w="sm" len="sm"/>
          </a:ln>
          <a:effectLst>
            <a:outerShdw blurRad="57150" dist="19050" dir="5400000" algn="bl" rotWithShape="0">
              <a:srgbClr val="B7B7B7">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8" name="Google Shape;378;p34"/>
          <p:cNvSpPr/>
          <p:nvPr/>
        </p:nvSpPr>
        <p:spPr>
          <a:xfrm>
            <a:off x="4707275" y="7352964"/>
            <a:ext cx="271500" cy="271500"/>
          </a:xfrm>
          <a:prstGeom prst="ellipse">
            <a:avLst/>
          </a:prstGeom>
          <a:solidFill>
            <a:srgbClr val="EFEFEF"/>
          </a:solidFill>
          <a:ln w="12700" cap="flat" cmpd="sng">
            <a:solidFill>
              <a:srgbClr val="666666"/>
            </a:solidFill>
            <a:prstDash val="solid"/>
            <a:miter lim="800000"/>
            <a:headEnd type="none" w="sm" len="sm"/>
            <a:tailEnd type="none" w="sm" len="sm"/>
          </a:ln>
          <a:effectLst>
            <a:outerShdw blurRad="57150" dist="19050" dir="5400000" algn="bl" rotWithShape="0">
              <a:srgbClr val="B7B7B7">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9" name="Google Shape;379;p34"/>
          <p:cNvSpPr/>
          <p:nvPr/>
        </p:nvSpPr>
        <p:spPr>
          <a:xfrm>
            <a:off x="4707275" y="8108739"/>
            <a:ext cx="271500" cy="271500"/>
          </a:xfrm>
          <a:prstGeom prst="ellipse">
            <a:avLst/>
          </a:prstGeom>
          <a:solidFill>
            <a:srgbClr val="EFEFEF"/>
          </a:solidFill>
          <a:ln w="12700" cap="flat" cmpd="sng">
            <a:solidFill>
              <a:srgbClr val="666666"/>
            </a:solidFill>
            <a:prstDash val="solid"/>
            <a:miter lim="800000"/>
            <a:headEnd type="none" w="sm" len="sm"/>
            <a:tailEnd type="none" w="sm" len="sm"/>
          </a:ln>
          <a:effectLst>
            <a:outerShdw blurRad="57150" dist="19050" dir="5400000" algn="bl" rotWithShape="0">
              <a:srgbClr val="B7B7B7">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0" name="Google Shape;380;p34"/>
          <p:cNvSpPr txBox="1"/>
          <p:nvPr/>
        </p:nvSpPr>
        <p:spPr>
          <a:xfrm>
            <a:off x="1322100" y="9683375"/>
            <a:ext cx="7650900" cy="597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959"/>
              </a:buClr>
              <a:buSzPts val="1100"/>
              <a:buFont typeface="Arial"/>
              <a:buNone/>
            </a:pPr>
            <a:r>
              <a:rPr lang="fr" sz="1600">
                <a:solidFill>
                  <a:srgbClr val="7F7F7F"/>
                </a:solidFill>
                <a:latin typeface="Calibri"/>
                <a:ea typeface="Calibri"/>
                <a:cs typeface="Calibri"/>
                <a:sym typeface="Calibri"/>
              </a:rPr>
              <a:t>__ / __ / ____</a:t>
            </a:r>
            <a:endParaRPr sz="1600" b="0" i="0" u="none" strike="noStrike" cap="none">
              <a:solidFill>
                <a:srgbClr val="7F7F7F"/>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5"/>
          <p:cNvSpPr txBox="1"/>
          <p:nvPr/>
        </p:nvSpPr>
        <p:spPr>
          <a:xfrm>
            <a:off x="545125" y="4746475"/>
            <a:ext cx="6109200" cy="2649600"/>
          </a:xfrm>
          <a:prstGeom prst="rect">
            <a:avLst/>
          </a:prstGeom>
          <a:noFill/>
          <a:ln>
            <a:noFill/>
          </a:ln>
        </p:spPr>
        <p:txBody>
          <a:bodyPr spcFirstLastPara="1" wrap="square" lIns="162650" tIns="81300" rIns="162650" bIns="81300" anchor="t" anchorCtr="0">
            <a:noAutofit/>
          </a:bodyPr>
          <a:lstStyle/>
          <a:p>
            <a:pPr marL="0" lvl="0" indent="0" algn="l" rtl="0">
              <a:lnSpc>
                <a:spcPct val="150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Great job, you have</a:t>
            </a:r>
            <a:endParaRPr sz="2200" b="1">
              <a:solidFill>
                <a:srgbClr val="C73460"/>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completed the essentials. </a:t>
            </a:r>
            <a:endParaRPr sz="2200" b="1">
              <a:solidFill>
                <a:srgbClr val="C73460"/>
              </a:solidFill>
              <a:latin typeface="Poppins"/>
              <a:ea typeface="Poppins"/>
              <a:cs typeface="Poppins"/>
              <a:sym typeface="Poppins"/>
            </a:endParaRPr>
          </a:p>
          <a:p>
            <a:pPr marL="0" marR="0" lvl="0" indent="0" algn="l" rtl="0">
              <a:lnSpc>
                <a:spcPct val="150000"/>
              </a:lnSpc>
              <a:spcBef>
                <a:spcPts val="0"/>
              </a:spcBef>
              <a:spcAft>
                <a:spcPts val="0"/>
              </a:spcAft>
              <a:buClr>
                <a:schemeClr val="dk1"/>
              </a:buClr>
              <a:buSzPts val="1100"/>
              <a:buFont typeface="Arial"/>
              <a:buNone/>
            </a:pPr>
            <a:r>
              <a:rPr lang="fr" sz="2200">
                <a:solidFill>
                  <a:schemeClr val="dk2"/>
                </a:solidFill>
                <a:latin typeface="Calibri"/>
                <a:ea typeface="Calibri"/>
                <a:cs typeface="Calibri"/>
                <a:sym typeface="Calibri"/>
              </a:rPr>
              <a:t>You can start exploring all the different phases of the design thinking process in order to define how you want to tackle the challenge.</a:t>
            </a:r>
            <a:endParaRPr sz="2200">
              <a:solidFill>
                <a:schemeClr val="dk2"/>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ts val="1100"/>
              <a:buFont typeface="Arial"/>
              <a:buNone/>
            </a:pPr>
            <a:endParaRPr sz="2200">
              <a:solidFill>
                <a:schemeClr val="dk2"/>
              </a:solidFill>
              <a:latin typeface="Calibri"/>
              <a:ea typeface="Calibri"/>
              <a:cs typeface="Calibri"/>
              <a:sym typeface="Calibri"/>
            </a:endParaRPr>
          </a:p>
        </p:txBody>
      </p:sp>
      <p:pic>
        <p:nvPicPr>
          <p:cNvPr id="386" name="Google Shape;386;p35" descr="Une image contenant équipement électronique, clavier&#10;&#10;Description générée automatiquement"/>
          <p:cNvPicPr preferRelativeResize="0"/>
          <p:nvPr/>
        </p:nvPicPr>
        <p:blipFill rotWithShape="1">
          <a:blip r:embed="rId3">
            <a:alphaModFix/>
          </a:blip>
          <a:srcRect l="76726" t="1505" r="3949" b="8347"/>
          <a:stretch/>
        </p:blipFill>
        <p:spPr>
          <a:xfrm>
            <a:off x="11891476" y="-25"/>
            <a:ext cx="3202601" cy="10570376"/>
          </a:xfrm>
          <a:prstGeom prst="rect">
            <a:avLst/>
          </a:prstGeom>
          <a:noFill/>
          <a:ln>
            <a:noFill/>
          </a:ln>
        </p:spPr>
      </p:pic>
      <p:sp>
        <p:nvSpPr>
          <p:cNvPr id="387" name="Google Shape;387;p35"/>
          <p:cNvSpPr/>
          <p:nvPr/>
        </p:nvSpPr>
        <p:spPr>
          <a:xfrm>
            <a:off x="11421675" y="0"/>
            <a:ext cx="469800" cy="10440000"/>
          </a:xfrm>
          <a:prstGeom prst="rect">
            <a:avLst/>
          </a:prstGeom>
          <a:solidFill>
            <a:srgbClr val="F6D36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62"/>
              <a:buFont typeface="Arial"/>
              <a:buNone/>
            </a:pPr>
            <a:endParaRPr sz="1762" b="0" i="0" u="none" strike="noStrike" cap="none">
              <a:solidFill>
                <a:srgbClr val="FFFFFF"/>
              </a:solidFill>
              <a:latin typeface="Calibri"/>
              <a:ea typeface="Calibri"/>
              <a:cs typeface="Calibri"/>
              <a:sym typeface="Calibri"/>
            </a:endParaRPr>
          </a:p>
        </p:txBody>
      </p:sp>
      <p:sp>
        <p:nvSpPr>
          <p:cNvPr id="388" name="Google Shape;388;p35"/>
          <p:cNvSpPr txBox="1"/>
          <p:nvPr/>
        </p:nvSpPr>
        <p:spPr>
          <a:xfrm>
            <a:off x="621325" y="3785525"/>
            <a:ext cx="4776000" cy="74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SECTION 2</a:t>
            </a:r>
            <a:endParaRPr sz="3200" b="1" i="1" u="none" strike="noStrike" cap="none">
              <a:solidFill>
                <a:srgbClr val="3A1F5D"/>
              </a:solidFill>
              <a:latin typeface="Poppins"/>
              <a:ea typeface="Poppins"/>
              <a:cs typeface="Poppins"/>
              <a:sym typeface="Poppins"/>
            </a:endParaRPr>
          </a:p>
        </p:txBody>
      </p:sp>
      <p:pic>
        <p:nvPicPr>
          <p:cNvPr id="389" name="Google Shape;389;p35"/>
          <p:cNvPicPr preferRelativeResize="0"/>
          <p:nvPr/>
        </p:nvPicPr>
        <p:blipFill>
          <a:blip r:embed="rId4">
            <a:alphaModFix/>
          </a:blip>
          <a:stretch>
            <a:fillRect/>
          </a:stretch>
        </p:blipFill>
        <p:spPr>
          <a:xfrm>
            <a:off x="754025" y="2443550"/>
            <a:ext cx="835675" cy="835675"/>
          </a:xfrm>
          <a:prstGeom prst="rect">
            <a:avLst/>
          </a:prstGeom>
          <a:noFill/>
          <a:ln>
            <a:noFill/>
          </a:ln>
        </p:spPr>
      </p:pic>
      <p:pic>
        <p:nvPicPr>
          <p:cNvPr id="390" name="Google Shape;390;p35"/>
          <p:cNvPicPr preferRelativeResize="0"/>
          <p:nvPr/>
        </p:nvPicPr>
        <p:blipFill>
          <a:blip r:embed="rId5">
            <a:alphaModFix/>
          </a:blip>
          <a:stretch>
            <a:fillRect/>
          </a:stretch>
        </p:blipFill>
        <p:spPr>
          <a:xfrm>
            <a:off x="11386625" y="0"/>
            <a:ext cx="539900" cy="10440005"/>
          </a:xfrm>
          <a:prstGeom prst="rect">
            <a:avLst/>
          </a:prstGeom>
          <a:noFill/>
          <a:ln>
            <a:noFill/>
          </a:ln>
        </p:spPr>
      </p:pic>
      <p:sp>
        <p:nvSpPr>
          <p:cNvPr id="391" name="Google Shape;391;p35"/>
          <p:cNvSpPr txBox="1"/>
          <p:nvPr/>
        </p:nvSpPr>
        <p:spPr>
          <a:xfrm>
            <a:off x="2338200" y="7548475"/>
            <a:ext cx="4316100" cy="20472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fr" sz="2200">
                <a:solidFill>
                  <a:schemeClr val="dk2"/>
                </a:solidFill>
                <a:latin typeface="Calibri"/>
                <a:ea typeface="Calibri"/>
                <a:cs typeface="Calibri"/>
                <a:sym typeface="Calibri"/>
              </a:rPr>
              <a:t>Make sure to </a:t>
            </a:r>
            <a:r>
              <a:rPr lang="fr" sz="2200" b="1">
                <a:solidFill>
                  <a:schemeClr val="dk2"/>
                </a:solidFill>
                <a:latin typeface="Calibri"/>
                <a:ea typeface="Calibri"/>
                <a:cs typeface="Calibri"/>
                <a:sym typeface="Calibri"/>
              </a:rPr>
              <a:t>take pictures</a:t>
            </a:r>
            <a:r>
              <a:rPr lang="fr" sz="2200">
                <a:solidFill>
                  <a:schemeClr val="dk2"/>
                </a:solidFill>
                <a:latin typeface="Calibri"/>
                <a:ea typeface="Calibri"/>
                <a:cs typeface="Calibri"/>
                <a:sym typeface="Calibri"/>
              </a:rPr>
              <a:t> and </a:t>
            </a:r>
            <a:r>
              <a:rPr lang="fr" sz="2200" b="1">
                <a:solidFill>
                  <a:schemeClr val="dk2"/>
                </a:solidFill>
                <a:latin typeface="Calibri"/>
                <a:ea typeface="Calibri"/>
                <a:cs typeface="Calibri"/>
                <a:sym typeface="Calibri"/>
              </a:rPr>
              <a:t>document the process</a:t>
            </a:r>
            <a:r>
              <a:rPr lang="fr" sz="2200">
                <a:solidFill>
                  <a:schemeClr val="dk2"/>
                </a:solidFill>
                <a:latin typeface="Calibri"/>
                <a:ea typeface="Calibri"/>
                <a:cs typeface="Calibri"/>
                <a:sym typeface="Calibri"/>
              </a:rPr>
              <a:t>. We will ask you for some pictures to create a poster of your project. </a:t>
            </a:r>
            <a:endParaRPr/>
          </a:p>
        </p:txBody>
      </p:sp>
      <p:pic>
        <p:nvPicPr>
          <p:cNvPr id="392" name="Google Shape;392;p35"/>
          <p:cNvPicPr preferRelativeResize="0"/>
          <p:nvPr/>
        </p:nvPicPr>
        <p:blipFill>
          <a:blip r:embed="rId6">
            <a:alphaModFix/>
          </a:blip>
          <a:stretch>
            <a:fillRect/>
          </a:stretch>
        </p:blipFill>
        <p:spPr>
          <a:xfrm>
            <a:off x="520400" y="7548475"/>
            <a:ext cx="1893999" cy="18939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36"/>
          <p:cNvPicPr preferRelativeResize="0"/>
          <p:nvPr/>
        </p:nvPicPr>
        <p:blipFill>
          <a:blip r:embed="rId3">
            <a:alphaModFix/>
          </a:blip>
          <a:stretch>
            <a:fillRect/>
          </a:stretch>
        </p:blipFill>
        <p:spPr>
          <a:xfrm>
            <a:off x="0" y="0"/>
            <a:ext cx="539900" cy="10440005"/>
          </a:xfrm>
          <a:prstGeom prst="rect">
            <a:avLst/>
          </a:prstGeom>
          <a:noFill/>
          <a:ln>
            <a:noFill/>
          </a:ln>
        </p:spPr>
      </p:pic>
      <p:sp>
        <p:nvSpPr>
          <p:cNvPr id="398" name="Google Shape;398;p36"/>
          <p:cNvSpPr/>
          <p:nvPr/>
        </p:nvSpPr>
        <p:spPr>
          <a:xfrm>
            <a:off x="583500" y="3044350"/>
            <a:ext cx="9924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None</a:t>
            </a:r>
            <a:endParaRPr sz="1600">
              <a:solidFill>
                <a:srgbClr val="0000FF"/>
              </a:solidFill>
              <a:latin typeface="Calibri"/>
              <a:ea typeface="Calibri"/>
              <a:cs typeface="Calibri"/>
              <a:sym typeface="Calibri"/>
            </a:endParaRPr>
          </a:p>
        </p:txBody>
      </p:sp>
      <p:sp>
        <p:nvSpPr>
          <p:cNvPr id="399" name="Google Shape;399;p36"/>
          <p:cNvSpPr txBox="1"/>
          <p:nvPr/>
        </p:nvSpPr>
        <p:spPr>
          <a:xfrm>
            <a:off x="621325" y="1670500"/>
            <a:ext cx="6079800" cy="8451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b="1">
                <a:solidFill>
                  <a:srgbClr val="666666"/>
                </a:solidFill>
                <a:latin typeface="Poppins"/>
                <a:ea typeface="Poppins"/>
                <a:cs typeface="Poppins"/>
                <a:sym typeface="Poppins"/>
              </a:rPr>
              <a:t>How many opposing views did you have from the people you interviewed/observed?</a:t>
            </a:r>
            <a:endParaRPr b="1">
              <a:solidFill>
                <a:srgbClr val="666666"/>
              </a:solidFill>
              <a:latin typeface="Poppins"/>
              <a:ea typeface="Poppins"/>
              <a:cs typeface="Poppins"/>
              <a:sym typeface="Poppins"/>
            </a:endParaRPr>
          </a:p>
        </p:txBody>
      </p:sp>
      <p:sp>
        <p:nvSpPr>
          <p:cNvPr id="400" name="Google Shape;400;p36"/>
          <p:cNvSpPr txBox="1"/>
          <p:nvPr/>
        </p:nvSpPr>
        <p:spPr>
          <a:xfrm>
            <a:off x="616849" y="257675"/>
            <a:ext cx="6192000" cy="49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2000"/>
              <a:buFont typeface="Arial"/>
              <a:buNone/>
            </a:pPr>
            <a:r>
              <a:rPr lang="fr" sz="2000" b="1">
                <a:solidFill>
                  <a:srgbClr val="391E5C"/>
                </a:solidFill>
              </a:rPr>
              <a:t>Empathize</a:t>
            </a:r>
            <a:endParaRPr sz="2000">
              <a:solidFill>
                <a:srgbClr val="391E5C"/>
              </a:solidFill>
              <a:latin typeface="Poppins"/>
              <a:ea typeface="Poppins"/>
              <a:cs typeface="Poppins"/>
              <a:sym typeface="Poppins"/>
            </a:endParaRPr>
          </a:p>
        </p:txBody>
      </p:sp>
      <p:cxnSp>
        <p:nvCxnSpPr>
          <p:cNvPr id="401" name="Google Shape;401;p36"/>
          <p:cNvCxnSpPr/>
          <p:nvPr/>
        </p:nvCxnSpPr>
        <p:spPr>
          <a:xfrm>
            <a:off x="926550" y="2859875"/>
            <a:ext cx="5263800" cy="0"/>
          </a:xfrm>
          <a:prstGeom prst="straightConnector1">
            <a:avLst/>
          </a:prstGeom>
          <a:noFill/>
          <a:ln w="9525" cap="flat" cmpd="sng">
            <a:solidFill>
              <a:schemeClr val="dk2"/>
            </a:solidFill>
            <a:prstDash val="solid"/>
            <a:round/>
            <a:headEnd type="oval" w="med" len="med"/>
            <a:tailEnd type="oval" w="med" len="med"/>
          </a:ln>
        </p:spPr>
      </p:cxnSp>
      <p:sp>
        <p:nvSpPr>
          <p:cNvPr id="402" name="Google Shape;402;p36"/>
          <p:cNvSpPr/>
          <p:nvPr/>
        </p:nvSpPr>
        <p:spPr>
          <a:xfrm>
            <a:off x="3062250" y="3044350"/>
            <a:ext cx="9924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Some</a:t>
            </a:r>
            <a:endParaRPr sz="1600">
              <a:solidFill>
                <a:srgbClr val="0000FF"/>
              </a:solidFill>
              <a:latin typeface="Calibri"/>
              <a:ea typeface="Calibri"/>
              <a:cs typeface="Calibri"/>
              <a:sym typeface="Calibri"/>
            </a:endParaRPr>
          </a:p>
        </p:txBody>
      </p:sp>
      <p:sp>
        <p:nvSpPr>
          <p:cNvPr id="403" name="Google Shape;403;p36"/>
          <p:cNvSpPr/>
          <p:nvPr/>
        </p:nvSpPr>
        <p:spPr>
          <a:xfrm>
            <a:off x="5529700" y="3044350"/>
            <a:ext cx="15966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A lot (10 +)</a:t>
            </a:r>
            <a:endParaRPr sz="1600">
              <a:solidFill>
                <a:srgbClr val="595959"/>
              </a:solidFill>
              <a:latin typeface="Calibri"/>
              <a:ea typeface="Calibri"/>
              <a:cs typeface="Calibri"/>
              <a:sym typeface="Calibri"/>
            </a:endParaRPr>
          </a:p>
        </p:txBody>
      </p:sp>
      <p:sp>
        <p:nvSpPr>
          <p:cNvPr id="404" name="Google Shape;404;p36"/>
          <p:cNvSpPr txBox="1"/>
          <p:nvPr/>
        </p:nvSpPr>
        <p:spPr>
          <a:xfrm>
            <a:off x="621325" y="4054013"/>
            <a:ext cx="6395700" cy="8451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b="1">
                <a:solidFill>
                  <a:srgbClr val="666666"/>
                </a:solidFill>
                <a:latin typeface="Poppins"/>
                <a:ea typeface="Poppins"/>
                <a:cs typeface="Poppins"/>
                <a:sym typeface="Poppins"/>
              </a:rPr>
              <a:t>Were you able to form a new understanding of the problem?</a:t>
            </a:r>
            <a:endParaRPr b="1">
              <a:solidFill>
                <a:srgbClr val="666666"/>
              </a:solidFill>
              <a:latin typeface="Poppins"/>
              <a:ea typeface="Poppins"/>
              <a:cs typeface="Poppins"/>
              <a:sym typeface="Poppins"/>
            </a:endParaRPr>
          </a:p>
        </p:txBody>
      </p:sp>
      <p:sp>
        <p:nvSpPr>
          <p:cNvPr id="405" name="Google Shape;405;p36"/>
          <p:cNvSpPr/>
          <p:nvPr/>
        </p:nvSpPr>
        <p:spPr>
          <a:xfrm>
            <a:off x="1239113" y="4507050"/>
            <a:ext cx="9924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Yes</a:t>
            </a:r>
            <a:endParaRPr sz="1600">
              <a:solidFill>
                <a:srgbClr val="0000FF"/>
              </a:solidFill>
              <a:latin typeface="Calibri"/>
              <a:ea typeface="Calibri"/>
              <a:cs typeface="Calibri"/>
              <a:sym typeface="Calibri"/>
            </a:endParaRPr>
          </a:p>
        </p:txBody>
      </p:sp>
      <p:sp>
        <p:nvSpPr>
          <p:cNvPr id="406" name="Google Shape;406;p36"/>
          <p:cNvSpPr/>
          <p:nvPr/>
        </p:nvSpPr>
        <p:spPr>
          <a:xfrm>
            <a:off x="3583475" y="4507050"/>
            <a:ext cx="9924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No</a:t>
            </a:r>
            <a:endParaRPr sz="1600">
              <a:solidFill>
                <a:srgbClr val="0000FF"/>
              </a:solidFill>
              <a:latin typeface="Calibri"/>
              <a:ea typeface="Calibri"/>
              <a:cs typeface="Calibri"/>
              <a:sym typeface="Calibri"/>
            </a:endParaRPr>
          </a:p>
        </p:txBody>
      </p:sp>
      <p:sp>
        <p:nvSpPr>
          <p:cNvPr id="407" name="Google Shape;407;p36"/>
          <p:cNvSpPr/>
          <p:nvPr/>
        </p:nvSpPr>
        <p:spPr>
          <a:xfrm>
            <a:off x="926550" y="4553825"/>
            <a:ext cx="335100" cy="335100"/>
          </a:xfrm>
          <a:prstGeom prst="rect">
            <a:avLst/>
          </a:prstGeom>
          <a:solidFill>
            <a:srgbClr val="F5D287"/>
          </a:solidFill>
          <a:ln w="952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6"/>
          <p:cNvSpPr/>
          <p:nvPr/>
        </p:nvSpPr>
        <p:spPr>
          <a:xfrm>
            <a:off x="3235525" y="4553825"/>
            <a:ext cx="335100" cy="335100"/>
          </a:xfrm>
          <a:prstGeom prst="rect">
            <a:avLst/>
          </a:prstGeom>
          <a:solidFill>
            <a:srgbClr val="F5D287"/>
          </a:solidFill>
          <a:ln w="952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p:nvPr/>
        </p:nvSpPr>
        <p:spPr>
          <a:xfrm>
            <a:off x="1391525" y="2587900"/>
            <a:ext cx="335100" cy="335100"/>
          </a:xfrm>
          <a:prstGeom prst="can">
            <a:avLst>
              <a:gd name="adj" fmla="val 25000"/>
            </a:avLst>
          </a:prstGeom>
          <a:solidFill>
            <a:srgbClr val="F5D287"/>
          </a:solidFill>
          <a:ln w="952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6"/>
          <p:cNvSpPr txBox="1"/>
          <p:nvPr/>
        </p:nvSpPr>
        <p:spPr>
          <a:xfrm>
            <a:off x="621325" y="5411500"/>
            <a:ext cx="6079800" cy="8451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b="1">
                <a:solidFill>
                  <a:srgbClr val="666666"/>
                </a:solidFill>
                <a:latin typeface="Poppins"/>
                <a:ea typeface="Poppins"/>
                <a:cs typeface="Poppins"/>
                <a:sym typeface="Poppins"/>
              </a:rPr>
              <a:t>How have you done things differently than your usual way of doing things?  How challenging was that experience? </a:t>
            </a:r>
            <a:endParaRPr b="1">
              <a:solidFill>
                <a:srgbClr val="666666"/>
              </a:solidFill>
              <a:latin typeface="Poppins"/>
              <a:ea typeface="Poppins"/>
              <a:cs typeface="Poppins"/>
              <a:sym typeface="Poppins"/>
            </a:endParaRPr>
          </a:p>
        </p:txBody>
      </p:sp>
      <p:sp>
        <p:nvSpPr>
          <p:cNvPr id="411" name="Google Shape;411;p36"/>
          <p:cNvSpPr txBox="1"/>
          <p:nvPr/>
        </p:nvSpPr>
        <p:spPr>
          <a:xfrm>
            <a:off x="621325" y="7755850"/>
            <a:ext cx="6079800" cy="8451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b="1">
                <a:solidFill>
                  <a:srgbClr val="666666"/>
                </a:solidFill>
                <a:latin typeface="Poppins"/>
                <a:ea typeface="Poppins"/>
                <a:cs typeface="Poppins"/>
                <a:sym typeface="Poppins"/>
              </a:rPr>
              <a:t>How many times have you gone outside of your usual environment during this activity? Have you gone outside of school? or the classroom? </a:t>
            </a:r>
            <a:endParaRPr b="1">
              <a:solidFill>
                <a:srgbClr val="666666"/>
              </a:solidFill>
              <a:latin typeface="Poppins"/>
              <a:ea typeface="Poppins"/>
              <a:cs typeface="Poppins"/>
              <a:sym typeface="Poppins"/>
            </a:endParaRPr>
          </a:p>
        </p:txBody>
      </p:sp>
      <p:sp>
        <p:nvSpPr>
          <p:cNvPr id="412" name="Google Shape;412;p36"/>
          <p:cNvSpPr/>
          <p:nvPr/>
        </p:nvSpPr>
        <p:spPr>
          <a:xfrm>
            <a:off x="729075" y="6219850"/>
            <a:ext cx="6079800" cy="1440900"/>
          </a:xfrm>
          <a:prstGeom prst="rect">
            <a:avLst/>
          </a:prstGeom>
          <a:noFill/>
          <a:ln w="9525" cap="flat" cmpd="sng">
            <a:solidFill>
              <a:srgbClr val="F6D365"/>
            </a:solidFill>
            <a:prstDash val="solid"/>
            <a:round/>
            <a:headEnd type="none" w="sm" len="sm"/>
            <a:tailEnd type="none" w="sm" len="sm"/>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500">
                <a:solidFill>
                  <a:schemeClr val="dk2"/>
                </a:solidFill>
                <a:latin typeface="Calibri"/>
                <a:ea typeface="Calibri"/>
                <a:cs typeface="Calibri"/>
                <a:sym typeface="Calibri"/>
              </a:rPr>
              <a:t>Add your answer here … </a:t>
            </a:r>
            <a:endParaRPr sz="1500">
              <a:solidFill>
                <a:schemeClr val="dk2"/>
              </a:solidFill>
              <a:latin typeface="Calibri"/>
              <a:ea typeface="Calibri"/>
              <a:cs typeface="Calibri"/>
              <a:sym typeface="Calibri"/>
            </a:endParaRPr>
          </a:p>
        </p:txBody>
      </p:sp>
      <p:sp>
        <p:nvSpPr>
          <p:cNvPr id="413" name="Google Shape;413;p36"/>
          <p:cNvSpPr txBox="1"/>
          <p:nvPr/>
        </p:nvSpPr>
        <p:spPr>
          <a:xfrm>
            <a:off x="621325" y="714950"/>
            <a:ext cx="6504900" cy="8451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a:solidFill>
                  <a:srgbClr val="C73460"/>
                </a:solidFill>
                <a:latin typeface="Poppins"/>
                <a:ea typeface="Poppins"/>
                <a:cs typeface="Poppins"/>
                <a:sym typeface="Poppins"/>
              </a:rPr>
              <a:t>In this phase, it is necessary to meet people you’re designing for (if possible in their own environment) to better understand them and gain insights about their values, needs, thoughts, and motivation.</a:t>
            </a:r>
            <a:endParaRPr>
              <a:solidFill>
                <a:srgbClr val="C73460"/>
              </a:solidFill>
              <a:latin typeface="Poppins"/>
              <a:ea typeface="Poppins"/>
              <a:cs typeface="Poppins"/>
              <a:sym typeface="Poppins"/>
            </a:endParaRPr>
          </a:p>
        </p:txBody>
      </p:sp>
      <p:sp>
        <p:nvSpPr>
          <p:cNvPr id="414" name="Google Shape;414;p36"/>
          <p:cNvSpPr/>
          <p:nvPr/>
        </p:nvSpPr>
        <p:spPr>
          <a:xfrm>
            <a:off x="729075" y="8745100"/>
            <a:ext cx="6079800" cy="1440900"/>
          </a:xfrm>
          <a:prstGeom prst="rect">
            <a:avLst/>
          </a:prstGeom>
          <a:noFill/>
          <a:ln w="9525" cap="flat" cmpd="sng">
            <a:solidFill>
              <a:srgbClr val="F6D365"/>
            </a:solidFill>
            <a:prstDash val="solid"/>
            <a:round/>
            <a:headEnd type="none" w="sm" len="sm"/>
            <a:tailEnd type="none" w="sm" len="sm"/>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500">
                <a:solidFill>
                  <a:schemeClr val="dk2"/>
                </a:solidFill>
                <a:latin typeface="Calibri"/>
                <a:ea typeface="Calibri"/>
                <a:cs typeface="Calibri"/>
                <a:sym typeface="Calibri"/>
              </a:rPr>
              <a:t>Add your answer here … </a:t>
            </a:r>
            <a:endParaRPr sz="1500">
              <a:solidFill>
                <a:schemeClr val="dk2"/>
              </a:solidFill>
              <a:latin typeface="Calibri"/>
              <a:ea typeface="Calibri"/>
              <a:cs typeface="Calibri"/>
              <a:sym typeface="Calibri"/>
            </a:endParaRPr>
          </a:p>
        </p:txBody>
      </p:sp>
      <p:sp>
        <p:nvSpPr>
          <p:cNvPr id="415" name="Google Shape;415;p36"/>
          <p:cNvSpPr/>
          <p:nvPr/>
        </p:nvSpPr>
        <p:spPr>
          <a:xfrm>
            <a:off x="7507300" y="1372600"/>
            <a:ext cx="7235700" cy="14409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500">
                <a:solidFill>
                  <a:schemeClr val="dk2"/>
                </a:solidFill>
                <a:latin typeface="Calibri"/>
                <a:ea typeface="Calibri"/>
                <a:cs typeface="Calibri"/>
                <a:sym typeface="Calibri"/>
              </a:rPr>
              <a:t>Add your notes here … </a:t>
            </a:r>
            <a:endParaRPr sz="1500">
              <a:solidFill>
                <a:schemeClr val="dk2"/>
              </a:solidFill>
              <a:latin typeface="Calibri"/>
              <a:ea typeface="Calibri"/>
              <a:cs typeface="Calibri"/>
              <a:sym typeface="Calibri"/>
            </a:endParaRPr>
          </a:p>
        </p:txBody>
      </p:sp>
      <p:sp>
        <p:nvSpPr>
          <p:cNvPr id="416" name="Google Shape;416;p36"/>
          <p:cNvSpPr/>
          <p:nvPr/>
        </p:nvSpPr>
        <p:spPr>
          <a:xfrm>
            <a:off x="7507300" y="4375425"/>
            <a:ext cx="7235700" cy="19914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500">
                <a:solidFill>
                  <a:schemeClr val="dk2"/>
                </a:solidFill>
                <a:latin typeface="Calibri"/>
                <a:ea typeface="Calibri"/>
                <a:cs typeface="Calibri"/>
                <a:sym typeface="Calibri"/>
              </a:rPr>
              <a:t>Add your notes here … </a:t>
            </a:r>
            <a:endParaRPr sz="1500">
              <a:solidFill>
                <a:schemeClr val="dk2"/>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37"/>
          <p:cNvPicPr preferRelativeResize="0"/>
          <p:nvPr/>
        </p:nvPicPr>
        <p:blipFill>
          <a:blip r:embed="rId3">
            <a:alphaModFix/>
          </a:blip>
          <a:stretch>
            <a:fillRect/>
          </a:stretch>
        </p:blipFill>
        <p:spPr>
          <a:xfrm>
            <a:off x="0" y="0"/>
            <a:ext cx="539900" cy="10440005"/>
          </a:xfrm>
          <a:prstGeom prst="rect">
            <a:avLst/>
          </a:prstGeom>
          <a:noFill/>
          <a:ln>
            <a:noFill/>
          </a:ln>
        </p:spPr>
      </p:pic>
      <p:sp>
        <p:nvSpPr>
          <p:cNvPr id="422" name="Google Shape;422;p37"/>
          <p:cNvSpPr/>
          <p:nvPr/>
        </p:nvSpPr>
        <p:spPr>
          <a:xfrm>
            <a:off x="659700" y="3044350"/>
            <a:ext cx="9924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&lt; 2</a:t>
            </a:r>
            <a:endParaRPr sz="1600">
              <a:solidFill>
                <a:srgbClr val="0000FF"/>
              </a:solidFill>
              <a:latin typeface="Calibri"/>
              <a:ea typeface="Calibri"/>
              <a:cs typeface="Calibri"/>
              <a:sym typeface="Calibri"/>
            </a:endParaRPr>
          </a:p>
        </p:txBody>
      </p:sp>
      <p:sp>
        <p:nvSpPr>
          <p:cNvPr id="423" name="Google Shape;423;p37"/>
          <p:cNvSpPr txBox="1"/>
          <p:nvPr/>
        </p:nvSpPr>
        <p:spPr>
          <a:xfrm>
            <a:off x="621325" y="1670500"/>
            <a:ext cx="6079800" cy="8451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b="1">
                <a:solidFill>
                  <a:srgbClr val="666666"/>
                </a:solidFill>
                <a:latin typeface="Poppins"/>
                <a:ea typeface="Poppins"/>
                <a:cs typeface="Poppins"/>
                <a:sym typeface="Poppins"/>
              </a:rPr>
              <a:t>How many needs and problems did you find after analysing your findings? </a:t>
            </a:r>
            <a:endParaRPr b="1">
              <a:solidFill>
                <a:srgbClr val="666666"/>
              </a:solidFill>
              <a:latin typeface="Poppins"/>
              <a:ea typeface="Poppins"/>
              <a:cs typeface="Poppins"/>
              <a:sym typeface="Poppins"/>
            </a:endParaRPr>
          </a:p>
        </p:txBody>
      </p:sp>
      <p:sp>
        <p:nvSpPr>
          <p:cNvPr id="424" name="Google Shape;424;p37"/>
          <p:cNvSpPr txBox="1"/>
          <p:nvPr/>
        </p:nvSpPr>
        <p:spPr>
          <a:xfrm>
            <a:off x="616845" y="257675"/>
            <a:ext cx="7648500" cy="49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2000"/>
              <a:buFont typeface="Arial"/>
              <a:buNone/>
            </a:pPr>
            <a:r>
              <a:rPr lang="fr" sz="2000" b="1">
                <a:solidFill>
                  <a:srgbClr val="391E5C"/>
                </a:solidFill>
              </a:rPr>
              <a:t>Define</a:t>
            </a:r>
            <a:endParaRPr sz="2000">
              <a:solidFill>
                <a:srgbClr val="391E5C"/>
              </a:solidFill>
              <a:latin typeface="Poppins"/>
              <a:ea typeface="Poppins"/>
              <a:cs typeface="Poppins"/>
              <a:sym typeface="Poppins"/>
            </a:endParaRPr>
          </a:p>
        </p:txBody>
      </p:sp>
      <p:sp>
        <p:nvSpPr>
          <p:cNvPr id="425" name="Google Shape;425;p37"/>
          <p:cNvSpPr/>
          <p:nvPr/>
        </p:nvSpPr>
        <p:spPr>
          <a:xfrm>
            <a:off x="7507300" y="1372600"/>
            <a:ext cx="7235700" cy="14409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500">
                <a:solidFill>
                  <a:schemeClr val="dk2"/>
                </a:solidFill>
                <a:latin typeface="Calibri"/>
                <a:ea typeface="Calibri"/>
                <a:cs typeface="Calibri"/>
                <a:sym typeface="Calibri"/>
              </a:rPr>
              <a:t>Add your notes here … </a:t>
            </a:r>
            <a:endParaRPr sz="1500">
              <a:solidFill>
                <a:schemeClr val="dk2"/>
              </a:solidFill>
              <a:latin typeface="Calibri"/>
              <a:ea typeface="Calibri"/>
              <a:cs typeface="Calibri"/>
              <a:sym typeface="Calibri"/>
            </a:endParaRPr>
          </a:p>
        </p:txBody>
      </p:sp>
      <p:cxnSp>
        <p:nvCxnSpPr>
          <p:cNvPr id="426" name="Google Shape;426;p37"/>
          <p:cNvCxnSpPr/>
          <p:nvPr/>
        </p:nvCxnSpPr>
        <p:spPr>
          <a:xfrm>
            <a:off x="926550" y="2859875"/>
            <a:ext cx="5263800" cy="0"/>
          </a:xfrm>
          <a:prstGeom prst="straightConnector1">
            <a:avLst/>
          </a:prstGeom>
          <a:noFill/>
          <a:ln w="9525" cap="flat" cmpd="sng">
            <a:solidFill>
              <a:schemeClr val="dk2"/>
            </a:solidFill>
            <a:prstDash val="solid"/>
            <a:round/>
            <a:headEnd type="oval" w="med" len="med"/>
            <a:tailEnd type="oval" w="med" len="med"/>
          </a:ln>
        </p:spPr>
      </p:cxnSp>
      <p:sp>
        <p:nvSpPr>
          <p:cNvPr id="427" name="Google Shape;427;p37"/>
          <p:cNvSpPr/>
          <p:nvPr/>
        </p:nvSpPr>
        <p:spPr>
          <a:xfrm>
            <a:off x="2831225" y="3044350"/>
            <a:ext cx="14544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Around 4-7</a:t>
            </a:r>
            <a:endParaRPr sz="1600">
              <a:solidFill>
                <a:srgbClr val="0000FF"/>
              </a:solidFill>
              <a:latin typeface="Calibri"/>
              <a:ea typeface="Calibri"/>
              <a:cs typeface="Calibri"/>
              <a:sym typeface="Calibri"/>
            </a:endParaRPr>
          </a:p>
        </p:txBody>
      </p:sp>
      <p:sp>
        <p:nvSpPr>
          <p:cNvPr id="428" name="Google Shape;428;p37"/>
          <p:cNvSpPr/>
          <p:nvPr/>
        </p:nvSpPr>
        <p:spPr>
          <a:xfrm>
            <a:off x="5910700" y="3044350"/>
            <a:ext cx="15966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&gt; 7</a:t>
            </a:r>
            <a:endParaRPr sz="1600">
              <a:solidFill>
                <a:srgbClr val="595959"/>
              </a:solidFill>
              <a:latin typeface="Calibri"/>
              <a:ea typeface="Calibri"/>
              <a:cs typeface="Calibri"/>
              <a:sym typeface="Calibri"/>
            </a:endParaRPr>
          </a:p>
        </p:txBody>
      </p:sp>
      <p:sp>
        <p:nvSpPr>
          <p:cNvPr id="429" name="Google Shape;429;p37"/>
          <p:cNvSpPr txBox="1"/>
          <p:nvPr/>
        </p:nvSpPr>
        <p:spPr>
          <a:xfrm>
            <a:off x="621325" y="3868975"/>
            <a:ext cx="5734800" cy="8451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b="1">
                <a:solidFill>
                  <a:srgbClr val="666666"/>
                </a:solidFill>
                <a:latin typeface="Poppins"/>
                <a:ea typeface="Poppins"/>
                <a:cs typeface="Poppins"/>
                <a:sym typeface="Poppins"/>
              </a:rPr>
              <a:t>Were you able to reframe your challenge after analysing your findings?</a:t>
            </a:r>
            <a:endParaRPr b="1">
              <a:solidFill>
                <a:srgbClr val="666666"/>
              </a:solidFill>
              <a:latin typeface="Poppins"/>
              <a:ea typeface="Poppins"/>
              <a:cs typeface="Poppins"/>
              <a:sym typeface="Poppins"/>
            </a:endParaRPr>
          </a:p>
        </p:txBody>
      </p:sp>
      <p:sp>
        <p:nvSpPr>
          <p:cNvPr id="430" name="Google Shape;430;p37"/>
          <p:cNvSpPr/>
          <p:nvPr/>
        </p:nvSpPr>
        <p:spPr>
          <a:xfrm>
            <a:off x="1239113" y="4507050"/>
            <a:ext cx="9924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Yes</a:t>
            </a:r>
            <a:endParaRPr sz="1600">
              <a:solidFill>
                <a:srgbClr val="0000FF"/>
              </a:solidFill>
              <a:latin typeface="Calibri"/>
              <a:ea typeface="Calibri"/>
              <a:cs typeface="Calibri"/>
              <a:sym typeface="Calibri"/>
            </a:endParaRPr>
          </a:p>
        </p:txBody>
      </p:sp>
      <p:sp>
        <p:nvSpPr>
          <p:cNvPr id="431" name="Google Shape;431;p37"/>
          <p:cNvSpPr/>
          <p:nvPr/>
        </p:nvSpPr>
        <p:spPr>
          <a:xfrm>
            <a:off x="3583475" y="4507050"/>
            <a:ext cx="9924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No</a:t>
            </a:r>
            <a:endParaRPr sz="1600">
              <a:solidFill>
                <a:srgbClr val="0000FF"/>
              </a:solidFill>
              <a:latin typeface="Calibri"/>
              <a:ea typeface="Calibri"/>
              <a:cs typeface="Calibri"/>
              <a:sym typeface="Calibri"/>
            </a:endParaRPr>
          </a:p>
        </p:txBody>
      </p:sp>
      <p:sp>
        <p:nvSpPr>
          <p:cNvPr id="432" name="Google Shape;432;p37"/>
          <p:cNvSpPr/>
          <p:nvPr/>
        </p:nvSpPr>
        <p:spPr>
          <a:xfrm>
            <a:off x="926550" y="4553825"/>
            <a:ext cx="335100" cy="335100"/>
          </a:xfrm>
          <a:prstGeom prst="rect">
            <a:avLst/>
          </a:prstGeom>
          <a:solidFill>
            <a:srgbClr val="F5D287"/>
          </a:solidFill>
          <a:ln w="952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7"/>
          <p:cNvSpPr/>
          <p:nvPr/>
        </p:nvSpPr>
        <p:spPr>
          <a:xfrm>
            <a:off x="3235525" y="4553825"/>
            <a:ext cx="335100" cy="335100"/>
          </a:xfrm>
          <a:prstGeom prst="rect">
            <a:avLst/>
          </a:prstGeom>
          <a:solidFill>
            <a:srgbClr val="F5D287"/>
          </a:solidFill>
          <a:ln w="952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7"/>
          <p:cNvSpPr/>
          <p:nvPr/>
        </p:nvSpPr>
        <p:spPr>
          <a:xfrm>
            <a:off x="1775100" y="2587900"/>
            <a:ext cx="335100" cy="335100"/>
          </a:xfrm>
          <a:prstGeom prst="can">
            <a:avLst>
              <a:gd name="adj" fmla="val 25000"/>
            </a:avLst>
          </a:prstGeom>
          <a:solidFill>
            <a:srgbClr val="F5D287"/>
          </a:solidFill>
          <a:ln w="952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7"/>
          <p:cNvSpPr txBox="1"/>
          <p:nvPr/>
        </p:nvSpPr>
        <p:spPr>
          <a:xfrm>
            <a:off x="621325" y="5411500"/>
            <a:ext cx="6079800" cy="8451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b="1">
                <a:solidFill>
                  <a:srgbClr val="666666"/>
                </a:solidFill>
                <a:latin typeface="Poppins"/>
                <a:ea typeface="Poppins"/>
                <a:cs typeface="Poppins"/>
                <a:sym typeface="Poppins"/>
              </a:rPr>
              <a:t>Were you able to easily let go of the initial challenge to put the needs of the people you’re designing for upfront? </a:t>
            </a:r>
            <a:endParaRPr b="1">
              <a:solidFill>
                <a:srgbClr val="666666"/>
              </a:solidFill>
              <a:latin typeface="Poppins"/>
              <a:ea typeface="Poppins"/>
              <a:cs typeface="Poppins"/>
              <a:sym typeface="Poppins"/>
            </a:endParaRPr>
          </a:p>
        </p:txBody>
      </p:sp>
      <p:sp>
        <p:nvSpPr>
          <p:cNvPr id="436" name="Google Shape;436;p37"/>
          <p:cNvSpPr txBox="1"/>
          <p:nvPr/>
        </p:nvSpPr>
        <p:spPr>
          <a:xfrm>
            <a:off x="621325" y="7826175"/>
            <a:ext cx="6079800" cy="6114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b="1">
                <a:solidFill>
                  <a:srgbClr val="666666"/>
                </a:solidFill>
                <a:latin typeface="Poppins"/>
                <a:ea typeface="Poppins"/>
                <a:cs typeface="Poppins"/>
                <a:sym typeface="Poppins"/>
              </a:rPr>
              <a:t>Were you able to identify underlying causes of the problem? </a:t>
            </a:r>
            <a:r>
              <a:rPr lang="fr" i="1">
                <a:solidFill>
                  <a:srgbClr val="666666"/>
                </a:solidFill>
                <a:latin typeface="Poppins"/>
                <a:ea typeface="Poppins"/>
                <a:cs typeface="Poppins"/>
                <a:sym typeface="Poppins"/>
              </a:rPr>
              <a:t>Closer to the root cause and not a symptomatic problem.</a:t>
            </a:r>
            <a:endParaRPr i="1">
              <a:solidFill>
                <a:srgbClr val="666666"/>
              </a:solidFill>
              <a:latin typeface="Poppins"/>
              <a:ea typeface="Poppins"/>
              <a:cs typeface="Poppins"/>
              <a:sym typeface="Poppins"/>
            </a:endParaRPr>
          </a:p>
        </p:txBody>
      </p:sp>
      <p:sp>
        <p:nvSpPr>
          <p:cNvPr id="437" name="Google Shape;437;p37"/>
          <p:cNvSpPr/>
          <p:nvPr/>
        </p:nvSpPr>
        <p:spPr>
          <a:xfrm>
            <a:off x="729075" y="6219850"/>
            <a:ext cx="6079800" cy="1440900"/>
          </a:xfrm>
          <a:prstGeom prst="rect">
            <a:avLst/>
          </a:prstGeom>
          <a:noFill/>
          <a:ln w="9525" cap="flat" cmpd="sng">
            <a:solidFill>
              <a:srgbClr val="F6D365"/>
            </a:solidFill>
            <a:prstDash val="solid"/>
            <a:round/>
            <a:headEnd type="none" w="sm" len="sm"/>
            <a:tailEnd type="none" w="sm" len="sm"/>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500">
                <a:solidFill>
                  <a:schemeClr val="dk2"/>
                </a:solidFill>
                <a:latin typeface="Calibri"/>
                <a:ea typeface="Calibri"/>
                <a:cs typeface="Calibri"/>
                <a:sym typeface="Calibri"/>
              </a:rPr>
              <a:t>Add your answer here … </a:t>
            </a:r>
            <a:endParaRPr sz="1500">
              <a:solidFill>
                <a:schemeClr val="dk2"/>
              </a:solidFill>
              <a:latin typeface="Calibri"/>
              <a:ea typeface="Calibri"/>
              <a:cs typeface="Calibri"/>
              <a:sym typeface="Calibri"/>
            </a:endParaRPr>
          </a:p>
        </p:txBody>
      </p:sp>
      <p:sp>
        <p:nvSpPr>
          <p:cNvPr id="438" name="Google Shape;438;p37"/>
          <p:cNvSpPr txBox="1"/>
          <p:nvPr/>
        </p:nvSpPr>
        <p:spPr>
          <a:xfrm>
            <a:off x="621325" y="714950"/>
            <a:ext cx="6504900" cy="6114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a:solidFill>
                  <a:srgbClr val="C73460"/>
                </a:solidFill>
                <a:latin typeface="Poppins"/>
                <a:ea typeface="Poppins"/>
                <a:cs typeface="Poppins"/>
                <a:sym typeface="Poppins"/>
              </a:rPr>
              <a:t>Here, you unpack your findings from the empathize phase into needs and insights and reframe a meaningful design challenge.</a:t>
            </a:r>
            <a:endParaRPr>
              <a:solidFill>
                <a:srgbClr val="C73460"/>
              </a:solidFill>
              <a:latin typeface="Poppins"/>
              <a:ea typeface="Poppins"/>
              <a:cs typeface="Poppins"/>
              <a:sym typeface="Poppins"/>
            </a:endParaRPr>
          </a:p>
        </p:txBody>
      </p:sp>
      <p:sp>
        <p:nvSpPr>
          <p:cNvPr id="439" name="Google Shape;439;p37"/>
          <p:cNvSpPr/>
          <p:nvPr/>
        </p:nvSpPr>
        <p:spPr>
          <a:xfrm>
            <a:off x="729075" y="8581725"/>
            <a:ext cx="6079800" cy="1656600"/>
          </a:xfrm>
          <a:prstGeom prst="rect">
            <a:avLst/>
          </a:prstGeom>
          <a:noFill/>
          <a:ln w="9525" cap="flat" cmpd="sng">
            <a:solidFill>
              <a:srgbClr val="F6D365"/>
            </a:solidFill>
            <a:prstDash val="solid"/>
            <a:round/>
            <a:headEnd type="none" w="sm" len="sm"/>
            <a:tailEnd type="none" w="sm" len="sm"/>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500">
                <a:solidFill>
                  <a:schemeClr val="dk2"/>
                </a:solidFill>
                <a:latin typeface="Calibri"/>
                <a:ea typeface="Calibri"/>
                <a:cs typeface="Calibri"/>
                <a:sym typeface="Calibri"/>
              </a:rPr>
              <a:t>Add your answer here … </a:t>
            </a:r>
            <a:endParaRPr sz="1500">
              <a:solidFill>
                <a:schemeClr val="dk2"/>
              </a:solidFill>
              <a:latin typeface="Calibri"/>
              <a:ea typeface="Calibri"/>
              <a:cs typeface="Calibri"/>
              <a:sym typeface="Calibri"/>
            </a:endParaRPr>
          </a:p>
        </p:txBody>
      </p:sp>
      <p:sp>
        <p:nvSpPr>
          <p:cNvPr id="440" name="Google Shape;440;p37"/>
          <p:cNvSpPr/>
          <p:nvPr/>
        </p:nvSpPr>
        <p:spPr>
          <a:xfrm>
            <a:off x="7507300" y="4375425"/>
            <a:ext cx="7235700" cy="19914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500">
                <a:solidFill>
                  <a:schemeClr val="dk2"/>
                </a:solidFill>
                <a:latin typeface="Calibri"/>
                <a:ea typeface="Calibri"/>
                <a:cs typeface="Calibri"/>
                <a:sym typeface="Calibri"/>
              </a:rPr>
              <a:t>Add your notes here … </a:t>
            </a:r>
            <a:endParaRPr sz="1500">
              <a:solidFill>
                <a:schemeClr val="dk2"/>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38"/>
          <p:cNvPicPr preferRelativeResize="0"/>
          <p:nvPr/>
        </p:nvPicPr>
        <p:blipFill>
          <a:blip r:embed="rId3">
            <a:alphaModFix/>
          </a:blip>
          <a:stretch>
            <a:fillRect/>
          </a:stretch>
        </p:blipFill>
        <p:spPr>
          <a:xfrm>
            <a:off x="0" y="0"/>
            <a:ext cx="539900" cy="10440005"/>
          </a:xfrm>
          <a:prstGeom prst="rect">
            <a:avLst/>
          </a:prstGeom>
          <a:noFill/>
          <a:ln>
            <a:noFill/>
          </a:ln>
        </p:spPr>
      </p:pic>
      <p:sp>
        <p:nvSpPr>
          <p:cNvPr id="446" name="Google Shape;446;p38"/>
          <p:cNvSpPr/>
          <p:nvPr/>
        </p:nvSpPr>
        <p:spPr>
          <a:xfrm>
            <a:off x="659700" y="3044350"/>
            <a:ext cx="9924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&lt; 10</a:t>
            </a:r>
            <a:endParaRPr sz="1600">
              <a:solidFill>
                <a:srgbClr val="0000FF"/>
              </a:solidFill>
              <a:latin typeface="Calibri"/>
              <a:ea typeface="Calibri"/>
              <a:cs typeface="Calibri"/>
              <a:sym typeface="Calibri"/>
            </a:endParaRPr>
          </a:p>
        </p:txBody>
      </p:sp>
      <p:sp>
        <p:nvSpPr>
          <p:cNvPr id="447" name="Google Shape;447;p38"/>
          <p:cNvSpPr txBox="1"/>
          <p:nvPr/>
        </p:nvSpPr>
        <p:spPr>
          <a:xfrm>
            <a:off x="621325" y="1670500"/>
            <a:ext cx="60798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b="1">
                <a:solidFill>
                  <a:srgbClr val="666666"/>
                </a:solidFill>
                <a:latin typeface="Poppins"/>
                <a:ea typeface="Poppins"/>
                <a:cs typeface="Poppins"/>
                <a:sym typeface="Poppins"/>
              </a:rPr>
              <a:t>How many creative ideas were you able to generate? </a:t>
            </a:r>
            <a:endParaRPr b="1">
              <a:solidFill>
                <a:srgbClr val="666666"/>
              </a:solidFill>
              <a:latin typeface="Poppins"/>
              <a:ea typeface="Poppins"/>
              <a:cs typeface="Poppins"/>
              <a:sym typeface="Poppins"/>
            </a:endParaRPr>
          </a:p>
        </p:txBody>
      </p:sp>
      <p:sp>
        <p:nvSpPr>
          <p:cNvPr id="448" name="Google Shape;448;p38"/>
          <p:cNvSpPr txBox="1"/>
          <p:nvPr/>
        </p:nvSpPr>
        <p:spPr>
          <a:xfrm>
            <a:off x="616845" y="257675"/>
            <a:ext cx="7648500" cy="49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2000"/>
              <a:buFont typeface="Arial"/>
              <a:buNone/>
            </a:pPr>
            <a:r>
              <a:rPr lang="fr" sz="2000" b="1">
                <a:solidFill>
                  <a:srgbClr val="391E5C"/>
                </a:solidFill>
              </a:rPr>
              <a:t>Ideate</a:t>
            </a:r>
            <a:endParaRPr sz="2000">
              <a:solidFill>
                <a:srgbClr val="391E5C"/>
              </a:solidFill>
              <a:latin typeface="Poppins"/>
              <a:ea typeface="Poppins"/>
              <a:cs typeface="Poppins"/>
              <a:sym typeface="Poppins"/>
            </a:endParaRPr>
          </a:p>
        </p:txBody>
      </p:sp>
      <p:cxnSp>
        <p:nvCxnSpPr>
          <p:cNvPr id="449" name="Google Shape;449;p38"/>
          <p:cNvCxnSpPr/>
          <p:nvPr/>
        </p:nvCxnSpPr>
        <p:spPr>
          <a:xfrm>
            <a:off x="926550" y="2859875"/>
            <a:ext cx="5263800" cy="0"/>
          </a:xfrm>
          <a:prstGeom prst="straightConnector1">
            <a:avLst/>
          </a:prstGeom>
          <a:noFill/>
          <a:ln w="9525" cap="flat" cmpd="sng">
            <a:solidFill>
              <a:schemeClr val="dk2"/>
            </a:solidFill>
            <a:prstDash val="solid"/>
            <a:round/>
            <a:headEnd type="oval" w="med" len="med"/>
            <a:tailEnd type="oval" w="med" len="med"/>
          </a:ln>
        </p:spPr>
      </p:cxnSp>
      <p:sp>
        <p:nvSpPr>
          <p:cNvPr id="450" name="Google Shape;450;p38"/>
          <p:cNvSpPr/>
          <p:nvPr/>
        </p:nvSpPr>
        <p:spPr>
          <a:xfrm>
            <a:off x="2896200" y="3044350"/>
            <a:ext cx="19341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Around 10-20</a:t>
            </a:r>
            <a:endParaRPr sz="1600">
              <a:solidFill>
                <a:srgbClr val="0000FF"/>
              </a:solidFill>
              <a:latin typeface="Calibri"/>
              <a:ea typeface="Calibri"/>
              <a:cs typeface="Calibri"/>
              <a:sym typeface="Calibri"/>
            </a:endParaRPr>
          </a:p>
        </p:txBody>
      </p:sp>
      <p:sp>
        <p:nvSpPr>
          <p:cNvPr id="451" name="Google Shape;451;p38"/>
          <p:cNvSpPr/>
          <p:nvPr/>
        </p:nvSpPr>
        <p:spPr>
          <a:xfrm>
            <a:off x="5834500" y="3044350"/>
            <a:ext cx="15966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&gt; 20</a:t>
            </a:r>
            <a:endParaRPr sz="1600">
              <a:solidFill>
                <a:srgbClr val="595959"/>
              </a:solidFill>
              <a:latin typeface="Calibri"/>
              <a:ea typeface="Calibri"/>
              <a:cs typeface="Calibri"/>
              <a:sym typeface="Calibri"/>
            </a:endParaRPr>
          </a:p>
        </p:txBody>
      </p:sp>
      <p:sp>
        <p:nvSpPr>
          <p:cNvPr id="452" name="Google Shape;452;p38"/>
          <p:cNvSpPr txBox="1"/>
          <p:nvPr/>
        </p:nvSpPr>
        <p:spPr>
          <a:xfrm>
            <a:off x="621325" y="3868975"/>
            <a:ext cx="5734800" cy="8451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b="1">
                <a:solidFill>
                  <a:srgbClr val="666666"/>
                </a:solidFill>
                <a:latin typeface="Poppins"/>
                <a:ea typeface="Poppins"/>
                <a:cs typeface="Poppins"/>
                <a:sym typeface="Poppins"/>
              </a:rPr>
              <a:t>Were the selected ideas mostly achievable, responsible,  actionable and necessary for you? </a:t>
            </a:r>
            <a:endParaRPr b="1">
              <a:solidFill>
                <a:srgbClr val="666666"/>
              </a:solidFill>
              <a:latin typeface="Poppins"/>
              <a:ea typeface="Poppins"/>
              <a:cs typeface="Poppins"/>
              <a:sym typeface="Poppins"/>
            </a:endParaRPr>
          </a:p>
        </p:txBody>
      </p:sp>
      <p:sp>
        <p:nvSpPr>
          <p:cNvPr id="453" name="Google Shape;453;p38"/>
          <p:cNvSpPr/>
          <p:nvPr/>
        </p:nvSpPr>
        <p:spPr>
          <a:xfrm>
            <a:off x="1239124" y="4507050"/>
            <a:ext cx="16761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Yes, absolutely!</a:t>
            </a:r>
            <a:endParaRPr sz="1600">
              <a:solidFill>
                <a:srgbClr val="0000FF"/>
              </a:solidFill>
              <a:latin typeface="Calibri"/>
              <a:ea typeface="Calibri"/>
              <a:cs typeface="Calibri"/>
              <a:sym typeface="Calibri"/>
            </a:endParaRPr>
          </a:p>
        </p:txBody>
      </p:sp>
      <p:sp>
        <p:nvSpPr>
          <p:cNvPr id="454" name="Google Shape;454;p38"/>
          <p:cNvSpPr/>
          <p:nvPr/>
        </p:nvSpPr>
        <p:spPr>
          <a:xfrm>
            <a:off x="3583475" y="4507050"/>
            <a:ext cx="16761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Some of them</a:t>
            </a:r>
            <a:endParaRPr sz="1600">
              <a:solidFill>
                <a:srgbClr val="0000FF"/>
              </a:solidFill>
              <a:latin typeface="Calibri"/>
              <a:ea typeface="Calibri"/>
              <a:cs typeface="Calibri"/>
              <a:sym typeface="Calibri"/>
            </a:endParaRPr>
          </a:p>
        </p:txBody>
      </p:sp>
      <p:sp>
        <p:nvSpPr>
          <p:cNvPr id="455" name="Google Shape;455;p38"/>
          <p:cNvSpPr/>
          <p:nvPr/>
        </p:nvSpPr>
        <p:spPr>
          <a:xfrm>
            <a:off x="926550" y="4553825"/>
            <a:ext cx="335100" cy="335100"/>
          </a:xfrm>
          <a:prstGeom prst="rect">
            <a:avLst/>
          </a:prstGeom>
          <a:solidFill>
            <a:srgbClr val="F5D287"/>
          </a:solidFill>
          <a:ln w="952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8"/>
          <p:cNvSpPr/>
          <p:nvPr/>
        </p:nvSpPr>
        <p:spPr>
          <a:xfrm>
            <a:off x="3235525" y="4553825"/>
            <a:ext cx="335100" cy="335100"/>
          </a:xfrm>
          <a:prstGeom prst="rect">
            <a:avLst/>
          </a:prstGeom>
          <a:solidFill>
            <a:srgbClr val="F5D287"/>
          </a:solidFill>
          <a:ln w="952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8"/>
          <p:cNvSpPr/>
          <p:nvPr/>
        </p:nvSpPr>
        <p:spPr>
          <a:xfrm>
            <a:off x="4093625" y="2587900"/>
            <a:ext cx="335100" cy="335100"/>
          </a:xfrm>
          <a:prstGeom prst="can">
            <a:avLst>
              <a:gd name="adj" fmla="val 50000"/>
            </a:avLst>
          </a:prstGeom>
          <a:solidFill>
            <a:srgbClr val="F5D287"/>
          </a:solidFill>
          <a:ln w="952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8"/>
          <p:cNvSpPr txBox="1"/>
          <p:nvPr/>
        </p:nvSpPr>
        <p:spPr>
          <a:xfrm>
            <a:off x="621325" y="5411500"/>
            <a:ext cx="6079800" cy="8451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b="1">
                <a:solidFill>
                  <a:srgbClr val="666666"/>
                </a:solidFill>
                <a:latin typeface="Poppins"/>
                <a:ea typeface="Poppins"/>
                <a:cs typeface="Poppins"/>
                <a:sym typeface="Poppins"/>
              </a:rPr>
              <a:t>How evolved/mature were the initial ideas from the ones selected at the end of the ideation phase? </a:t>
            </a:r>
            <a:endParaRPr b="1">
              <a:solidFill>
                <a:srgbClr val="666666"/>
              </a:solidFill>
              <a:latin typeface="Poppins"/>
              <a:ea typeface="Poppins"/>
              <a:cs typeface="Poppins"/>
              <a:sym typeface="Poppins"/>
            </a:endParaRPr>
          </a:p>
        </p:txBody>
      </p:sp>
      <p:sp>
        <p:nvSpPr>
          <p:cNvPr id="459" name="Google Shape;459;p38"/>
          <p:cNvSpPr txBox="1"/>
          <p:nvPr/>
        </p:nvSpPr>
        <p:spPr>
          <a:xfrm>
            <a:off x="621325" y="7826175"/>
            <a:ext cx="6079800" cy="6114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b="1">
                <a:solidFill>
                  <a:srgbClr val="666666"/>
                </a:solidFill>
                <a:latin typeface="Poppins"/>
                <a:ea typeface="Poppins"/>
                <a:cs typeface="Poppins"/>
                <a:sym typeface="Poppins"/>
              </a:rPr>
              <a:t>How easy was it for you to lead the session? How were you able to select the ideas that were going to be tested? </a:t>
            </a:r>
            <a:endParaRPr b="1">
              <a:solidFill>
                <a:srgbClr val="666666"/>
              </a:solidFill>
              <a:latin typeface="Poppins"/>
              <a:ea typeface="Poppins"/>
              <a:cs typeface="Poppins"/>
              <a:sym typeface="Poppins"/>
            </a:endParaRPr>
          </a:p>
        </p:txBody>
      </p:sp>
      <p:sp>
        <p:nvSpPr>
          <p:cNvPr id="460" name="Google Shape;460;p38"/>
          <p:cNvSpPr/>
          <p:nvPr/>
        </p:nvSpPr>
        <p:spPr>
          <a:xfrm>
            <a:off x="729075" y="6219850"/>
            <a:ext cx="6079800" cy="1440900"/>
          </a:xfrm>
          <a:prstGeom prst="rect">
            <a:avLst/>
          </a:prstGeom>
          <a:noFill/>
          <a:ln w="9525" cap="flat" cmpd="sng">
            <a:solidFill>
              <a:srgbClr val="F6D365"/>
            </a:solidFill>
            <a:prstDash val="solid"/>
            <a:round/>
            <a:headEnd type="none" w="sm" len="sm"/>
            <a:tailEnd type="none" w="sm" len="sm"/>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500">
                <a:solidFill>
                  <a:schemeClr val="dk2"/>
                </a:solidFill>
                <a:latin typeface="Calibri"/>
                <a:ea typeface="Calibri"/>
                <a:cs typeface="Calibri"/>
                <a:sym typeface="Calibri"/>
              </a:rPr>
              <a:t>Add your answer here … </a:t>
            </a:r>
            <a:endParaRPr sz="1500">
              <a:solidFill>
                <a:schemeClr val="dk2"/>
              </a:solidFill>
              <a:latin typeface="Calibri"/>
              <a:ea typeface="Calibri"/>
              <a:cs typeface="Calibri"/>
              <a:sym typeface="Calibri"/>
            </a:endParaRPr>
          </a:p>
        </p:txBody>
      </p:sp>
      <p:sp>
        <p:nvSpPr>
          <p:cNvPr id="461" name="Google Shape;461;p38"/>
          <p:cNvSpPr txBox="1"/>
          <p:nvPr/>
        </p:nvSpPr>
        <p:spPr>
          <a:xfrm>
            <a:off x="621325" y="714950"/>
            <a:ext cx="6504900" cy="6114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a:solidFill>
                  <a:srgbClr val="C73460"/>
                </a:solidFill>
                <a:latin typeface="Poppins"/>
                <a:ea typeface="Poppins"/>
                <a:cs typeface="Poppins"/>
                <a:sym typeface="Poppins"/>
              </a:rPr>
              <a:t>This phase will help you transition from identifying problems and defining your design challenge to exploring solutions.</a:t>
            </a:r>
            <a:endParaRPr>
              <a:solidFill>
                <a:srgbClr val="C73460"/>
              </a:solidFill>
              <a:latin typeface="Poppins"/>
              <a:ea typeface="Poppins"/>
              <a:cs typeface="Poppins"/>
              <a:sym typeface="Poppins"/>
            </a:endParaRPr>
          </a:p>
        </p:txBody>
      </p:sp>
      <p:sp>
        <p:nvSpPr>
          <p:cNvPr id="462" name="Google Shape;462;p38"/>
          <p:cNvSpPr/>
          <p:nvPr/>
        </p:nvSpPr>
        <p:spPr>
          <a:xfrm>
            <a:off x="729075" y="8581725"/>
            <a:ext cx="6079800" cy="1656600"/>
          </a:xfrm>
          <a:prstGeom prst="rect">
            <a:avLst/>
          </a:prstGeom>
          <a:noFill/>
          <a:ln w="9525" cap="flat" cmpd="sng">
            <a:solidFill>
              <a:srgbClr val="F6D365"/>
            </a:solidFill>
            <a:prstDash val="solid"/>
            <a:round/>
            <a:headEnd type="none" w="sm" len="sm"/>
            <a:tailEnd type="none" w="sm" len="sm"/>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500">
                <a:solidFill>
                  <a:schemeClr val="dk2"/>
                </a:solidFill>
                <a:latin typeface="Calibri"/>
                <a:ea typeface="Calibri"/>
                <a:cs typeface="Calibri"/>
                <a:sym typeface="Calibri"/>
              </a:rPr>
              <a:t>Add your answer here … </a:t>
            </a:r>
            <a:endParaRPr sz="1500">
              <a:solidFill>
                <a:schemeClr val="dk2"/>
              </a:solidFill>
              <a:latin typeface="Calibri"/>
              <a:ea typeface="Calibri"/>
              <a:cs typeface="Calibri"/>
              <a:sym typeface="Calibri"/>
            </a:endParaRPr>
          </a:p>
        </p:txBody>
      </p:sp>
      <p:sp>
        <p:nvSpPr>
          <p:cNvPr id="463" name="Google Shape;463;p38"/>
          <p:cNvSpPr/>
          <p:nvPr/>
        </p:nvSpPr>
        <p:spPr>
          <a:xfrm>
            <a:off x="5816475" y="4507050"/>
            <a:ext cx="13098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Not at all </a:t>
            </a:r>
            <a:endParaRPr sz="1600">
              <a:solidFill>
                <a:srgbClr val="0000FF"/>
              </a:solidFill>
              <a:latin typeface="Calibri"/>
              <a:ea typeface="Calibri"/>
              <a:cs typeface="Calibri"/>
              <a:sym typeface="Calibri"/>
            </a:endParaRPr>
          </a:p>
        </p:txBody>
      </p:sp>
      <p:sp>
        <p:nvSpPr>
          <p:cNvPr id="464" name="Google Shape;464;p38"/>
          <p:cNvSpPr/>
          <p:nvPr/>
        </p:nvSpPr>
        <p:spPr>
          <a:xfrm>
            <a:off x="5468525" y="4553825"/>
            <a:ext cx="335100" cy="335100"/>
          </a:xfrm>
          <a:prstGeom prst="rect">
            <a:avLst/>
          </a:prstGeom>
          <a:solidFill>
            <a:srgbClr val="F5D287"/>
          </a:solidFill>
          <a:ln w="952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8"/>
          <p:cNvSpPr/>
          <p:nvPr/>
        </p:nvSpPr>
        <p:spPr>
          <a:xfrm>
            <a:off x="7507300" y="1372600"/>
            <a:ext cx="7235700" cy="14409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500">
                <a:solidFill>
                  <a:schemeClr val="dk2"/>
                </a:solidFill>
                <a:latin typeface="Calibri"/>
                <a:ea typeface="Calibri"/>
                <a:cs typeface="Calibri"/>
                <a:sym typeface="Calibri"/>
              </a:rPr>
              <a:t>Add your notes here … </a:t>
            </a:r>
            <a:endParaRPr sz="1500">
              <a:solidFill>
                <a:schemeClr val="dk2"/>
              </a:solidFill>
              <a:latin typeface="Calibri"/>
              <a:ea typeface="Calibri"/>
              <a:cs typeface="Calibri"/>
              <a:sym typeface="Calibri"/>
            </a:endParaRPr>
          </a:p>
        </p:txBody>
      </p:sp>
      <p:sp>
        <p:nvSpPr>
          <p:cNvPr id="466" name="Google Shape;466;p38"/>
          <p:cNvSpPr/>
          <p:nvPr/>
        </p:nvSpPr>
        <p:spPr>
          <a:xfrm>
            <a:off x="7507300" y="4375425"/>
            <a:ext cx="7235700" cy="19914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500">
                <a:solidFill>
                  <a:schemeClr val="dk2"/>
                </a:solidFill>
                <a:latin typeface="Calibri"/>
                <a:ea typeface="Calibri"/>
                <a:cs typeface="Calibri"/>
                <a:sym typeface="Calibri"/>
              </a:rPr>
              <a:t>Add your notes here … </a:t>
            </a:r>
            <a:endParaRPr sz="1500">
              <a:solidFill>
                <a:schemeClr val="dk2"/>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39"/>
          <p:cNvPicPr preferRelativeResize="0"/>
          <p:nvPr/>
        </p:nvPicPr>
        <p:blipFill>
          <a:blip r:embed="rId3">
            <a:alphaModFix/>
          </a:blip>
          <a:stretch>
            <a:fillRect/>
          </a:stretch>
        </p:blipFill>
        <p:spPr>
          <a:xfrm>
            <a:off x="0" y="0"/>
            <a:ext cx="539900" cy="10440005"/>
          </a:xfrm>
          <a:prstGeom prst="rect">
            <a:avLst/>
          </a:prstGeom>
          <a:noFill/>
          <a:ln>
            <a:noFill/>
          </a:ln>
        </p:spPr>
      </p:pic>
      <p:sp>
        <p:nvSpPr>
          <p:cNvPr id="472" name="Google Shape;472;p39"/>
          <p:cNvSpPr/>
          <p:nvPr/>
        </p:nvSpPr>
        <p:spPr>
          <a:xfrm>
            <a:off x="582250" y="3044350"/>
            <a:ext cx="12999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It was cool!</a:t>
            </a:r>
            <a:endParaRPr sz="1600">
              <a:solidFill>
                <a:srgbClr val="0000FF"/>
              </a:solidFill>
              <a:latin typeface="Calibri"/>
              <a:ea typeface="Calibri"/>
              <a:cs typeface="Calibri"/>
              <a:sym typeface="Calibri"/>
            </a:endParaRPr>
          </a:p>
        </p:txBody>
      </p:sp>
      <p:sp>
        <p:nvSpPr>
          <p:cNvPr id="473" name="Google Shape;473;p39"/>
          <p:cNvSpPr txBox="1"/>
          <p:nvPr/>
        </p:nvSpPr>
        <p:spPr>
          <a:xfrm>
            <a:off x="621325" y="1670500"/>
            <a:ext cx="6187500" cy="6114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b="1">
                <a:solidFill>
                  <a:srgbClr val="666666"/>
                </a:solidFill>
                <a:latin typeface="Poppins"/>
                <a:ea typeface="Poppins"/>
                <a:cs typeface="Poppins"/>
                <a:sym typeface="Poppins"/>
              </a:rPr>
              <a:t>How fun and easy to understand was the ideas of  the pupils?</a:t>
            </a:r>
            <a:endParaRPr b="1">
              <a:solidFill>
                <a:srgbClr val="666666"/>
              </a:solidFill>
              <a:latin typeface="Poppins"/>
              <a:ea typeface="Poppins"/>
              <a:cs typeface="Poppins"/>
              <a:sym typeface="Poppins"/>
            </a:endParaRPr>
          </a:p>
        </p:txBody>
      </p:sp>
      <p:sp>
        <p:nvSpPr>
          <p:cNvPr id="474" name="Google Shape;474;p39"/>
          <p:cNvSpPr txBox="1"/>
          <p:nvPr/>
        </p:nvSpPr>
        <p:spPr>
          <a:xfrm>
            <a:off x="616845" y="257675"/>
            <a:ext cx="7648500" cy="49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2000"/>
              <a:buFont typeface="Arial"/>
              <a:buNone/>
            </a:pPr>
            <a:r>
              <a:rPr lang="fr" sz="2000" b="1">
                <a:solidFill>
                  <a:srgbClr val="391E5C"/>
                </a:solidFill>
              </a:rPr>
              <a:t>Test </a:t>
            </a:r>
            <a:endParaRPr sz="2000">
              <a:solidFill>
                <a:srgbClr val="391E5C"/>
              </a:solidFill>
              <a:latin typeface="Poppins"/>
              <a:ea typeface="Poppins"/>
              <a:cs typeface="Poppins"/>
              <a:sym typeface="Poppins"/>
            </a:endParaRPr>
          </a:p>
        </p:txBody>
      </p:sp>
      <p:cxnSp>
        <p:nvCxnSpPr>
          <p:cNvPr id="475" name="Google Shape;475;p39"/>
          <p:cNvCxnSpPr/>
          <p:nvPr/>
        </p:nvCxnSpPr>
        <p:spPr>
          <a:xfrm>
            <a:off x="926550" y="2859875"/>
            <a:ext cx="5263800" cy="0"/>
          </a:xfrm>
          <a:prstGeom prst="straightConnector1">
            <a:avLst/>
          </a:prstGeom>
          <a:noFill/>
          <a:ln w="9525" cap="flat" cmpd="sng">
            <a:solidFill>
              <a:schemeClr val="dk2"/>
            </a:solidFill>
            <a:prstDash val="solid"/>
            <a:round/>
            <a:headEnd type="oval" w="med" len="med"/>
            <a:tailEnd type="oval" w="med" len="med"/>
          </a:ln>
        </p:spPr>
      </p:cxnSp>
      <p:sp>
        <p:nvSpPr>
          <p:cNvPr id="476" name="Google Shape;476;p39"/>
          <p:cNvSpPr/>
          <p:nvPr/>
        </p:nvSpPr>
        <p:spPr>
          <a:xfrm>
            <a:off x="2379900" y="3044350"/>
            <a:ext cx="29667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They just needed more time … </a:t>
            </a:r>
            <a:endParaRPr sz="1600">
              <a:solidFill>
                <a:srgbClr val="0000FF"/>
              </a:solidFill>
              <a:latin typeface="Calibri"/>
              <a:ea typeface="Calibri"/>
              <a:cs typeface="Calibri"/>
              <a:sym typeface="Calibri"/>
            </a:endParaRPr>
          </a:p>
        </p:txBody>
      </p:sp>
      <p:sp>
        <p:nvSpPr>
          <p:cNvPr id="477" name="Google Shape;477;p39"/>
          <p:cNvSpPr/>
          <p:nvPr/>
        </p:nvSpPr>
        <p:spPr>
          <a:xfrm>
            <a:off x="5682100" y="3044350"/>
            <a:ext cx="15966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Just awful! </a:t>
            </a:r>
            <a:endParaRPr sz="1600">
              <a:solidFill>
                <a:srgbClr val="595959"/>
              </a:solidFill>
              <a:latin typeface="Calibri"/>
              <a:ea typeface="Calibri"/>
              <a:cs typeface="Calibri"/>
              <a:sym typeface="Calibri"/>
            </a:endParaRPr>
          </a:p>
        </p:txBody>
      </p:sp>
      <p:sp>
        <p:nvSpPr>
          <p:cNvPr id="478" name="Google Shape;478;p39"/>
          <p:cNvSpPr txBox="1"/>
          <p:nvPr/>
        </p:nvSpPr>
        <p:spPr>
          <a:xfrm>
            <a:off x="621325" y="3945175"/>
            <a:ext cx="65049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b="1">
                <a:solidFill>
                  <a:srgbClr val="666666"/>
                </a:solidFill>
                <a:latin typeface="Poppins"/>
                <a:ea typeface="Poppins"/>
                <a:cs typeface="Poppins"/>
                <a:sym typeface="Poppins"/>
              </a:rPr>
              <a:t>Were the pupils resourceful enough to copy each others’ ideas? </a:t>
            </a:r>
            <a:endParaRPr b="1">
              <a:solidFill>
                <a:srgbClr val="666666"/>
              </a:solidFill>
              <a:latin typeface="Poppins"/>
              <a:ea typeface="Poppins"/>
              <a:cs typeface="Poppins"/>
              <a:sym typeface="Poppins"/>
            </a:endParaRPr>
          </a:p>
        </p:txBody>
      </p:sp>
      <p:sp>
        <p:nvSpPr>
          <p:cNvPr id="479" name="Google Shape;479;p39"/>
          <p:cNvSpPr/>
          <p:nvPr/>
        </p:nvSpPr>
        <p:spPr>
          <a:xfrm>
            <a:off x="1239124" y="4507050"/>
            <a:ext cx="16761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Yes, absolutely!</a:t>
            </a:r>
            <a:endParaRPr sz="1600">
              <a:solidFill>
                <a:srgbClr val="0000FF"/>
              </a:solidFill>
              <a:latin typeface="Calibri"/>
              <a:ea typeface="Calibri"/>
              <a:cs typeface="Calibri"/>
              <a:sym typeface="Calibri"/>
            </a:endParaRPr>
          </a:p>
        </p:txBody>
      </p:sp>
      <p:sp>
        <p:nvSpPr>
          <p:cNvPr id="480" name="Google Shape;480;p39"/>
          <p:cNvSpPr/>
          <p:nvPr/>
        </p:nvSpPr>
        <p:spPr>
          <a:xfrm>
            <a:off x="3583475" y="4507050"/>
            <a:ext cx="16761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Some of them</a:t>
            </a:r>
            <a:endParaRPr sz="1600">
              <a:solidFill>
                <a:srgbClr val="0000FF"/>
              </a:solidFill>
              <a:latin typeface="Calibri"/>
              <a:ea typeface="Calibri"/>
              <a:cs typeface="Calibri"/>
              <a:sym typeface="Calibri"/>
            </a:endParaRPr>
          </a:p>
        </p:txBody>
      </p:sp>
      <p:sp>
        <p:nvSpPr>
          <p:cNvPr id="481" name="Google Shape;481;p39"/>
          <p:cNvSpPr/>
          <p:nvPr/>
        </p:nvSpPr>
        <p:spPr>
          <a:xfrm>
            <a:off x="926550" y="4553825"/>
            <a:ext cx="335100" cy="335100"/>
          </a:xfrm>
          <a:prstGeom prst="rect">
            <a:avLst/>
          </a:prstGeom>
          <a:solidFill>
            <a:srgbClr val="F5D287"/>
          </a:solidFill>
          <a:ln w="952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9"/>
          <p:cNvSpPr/>
          <p:nvPr/>
        </p:nvSpPr>
        <p:spPr>
          <a:xfrm>
            <a:off x="3235525" y="4553825"/>
            <a:ext cx="335100" cy="335100"/>
          </a:xfrm>
          <a:prstGeom prst="rect">
            <a:avLst/>
          </a:prstGeom>
          <a:solidFill>
            <a:srgbClr val="F5D287"/>
          </a:solidFill>
          <a:ln w="952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9"/>
          <p:cNvSpPr/>
          <p:nvPr/>
        </p:nvSpPr>
        <p:spPr>
          <a:xfrm>
            <a:off x="1547050" y="2587900"/>
            <a:ext cx="335100" cy="335100"/>
          </a:xfrm>
          <a:prstGeom prst="can">
            <a:avLst>
              <a:gd name="adj" fmla="val 25000"/>
            </a:avLst>
          </a:prstGeom>
          <a:solidFill>
            <a:srgbClr val="F5D287"/>
          </a:solidFill>
          <a:ln w="952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9"/>
          <p:cNvSpPr txBox="1"/>
          <p:nvPr/>
        </p:nvSpPr>
        <p:spPr>
          <a:xfrm>
            <a:off x="621325" y="5400650"/>
            <a:ext cx="6079800" cy="49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b="1">
                <a:solidFill>
                  <a:srgbClr val="666666"/>
                </a:solidFill>
                <a:latin typeface="Poppins"/>
                <a:ea typeface="Poppins"/>
                <a:cs typeface="Poppins"/>
                <a:sym typeface="Poppins"/>
              </a:rPr>
              <a:t>How insightful was the process of making their ideas tangible? </a:t>
            </a:r>
            <a:endParaRPr b="1">
              <a:solidFill>
                <a:srgbClr val="666666"/>
              </a:solidFill>
              <a:latin typeface="Poppins"/>
              <a:ea typeface="Poppins"/>
              <a:cs typeface="Poppins"/>
              <a:sym typeface="Poppins"/>
            </a:endParaRPr>
          </a:p>
        </p:txBody>
      </p:sp>
      <p:sp>
        <p:nvSpPr>
          <p:cNvPr id="485" name="Google Shape;485;p39"/>
          <p:cNvSpPr txBox="1"/>
          <p:nvPr/>
        </p:nvSpPr>
        <p:spPr>
          <a:xfrm>
            <a:off x="621325" y="7826175"/>
            <a:ext cx="6079800" cy="6114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b="1">
                <a:solidFill>
                  <a:srgbClr val="666666"/>
                </a:solidFill>
                <a:latin typeface="Poppins"/>
                <a:ea typeface="Poppins"/>
                <a:cs typeface="Poppins"/>
                <a:sym typeface="Poppins"/>
              </a:rPr>
              <a:t>How many times did you decide to go back to a specific phase to improve the initial idea or design challenge? </a:t>
            </a:r>
            <a:endParaRPr b="1">
              <a:solidFill>
                <a:srgbClr val="666666"/>
              </a:solidFill>
              <a:latin typeface="Poppins"/>
              <a:ea typeface="Poppins"/>
              <a:cs typeface="Poppins"/>
              <a:sym typeface="Poppins"/>
            </a:endParaRPr>
          </a:p>
        </p:txBody>
      </p:sp>
      <p:sp>
        <p:nvSpPr>
          <p:cNvPr id="486" name="Google Shape;486;p39"/>
          <p:cNvSpPr/>
          <p:nvPr/>
        </p:nvSpPr>
        <p:spPr>
          <a:xfrm>
            <a:off x="729075" y="5955588"/>
            <a:ext cx="6079800" cy="1705200"/>
          </a:xfrm>
          <a:prstGeom prst="rect">
            <a:avLst/>
          </a:prstGeom>
          <a:noFill/>
          <a:ln w="9525" cap="flat" cmpd="sng">
            <a:solidFill>
              <a:srgbClr val="F6D365"/>
            </a:solidFill>
            <a:prstDash val="solid"/>
            <a:round/>
            <a:headEnd type="none" w="sm" len="sm"/>
            <a:tailEnd type="none" w="sm" len="sm"/>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500">
                <a:solidFill>
                  <a:schemeClr val="dk2"/>
                </a:solidFill>
                <a:latin typeface="Calibri"/>
                <a:ea typeface="Calibri"/>
                <a:cs typeface="Calibri"/>
                <a:sym typeface="Calibri"/>
              </a:rPr>
              <a:t>Add your answer here … </a:t>
            </a:r>
            <a:endParaRPr sz="1500">
              <a:solidFill>
                <a:schemeClr val="dk2"/>
              </a:solidFill>
              <a:latin typeface="Calibri"/>
              <a:ea typeface="Calibri"/>
              <a:cs typeface="Calibri"/>
              <a:sym typeface="Calibri"/>
            </a:endParaRPr>
          </a:p>
        </p:txBody>
      </p:sp>
      <p:sp>
        <p:nvSpPr>
          <p:cNvPr id="487" name="Google Shape;487;p39"/>
          <p:cNvSpPr txBox="1"/>
          <p:nvPr/>
        </p:nvSpPr>
        <p:spPr>
          <a:xfrm>
            <a:off x="621325" y="714950"/>
            <a:ext cx="6504900" cy="6114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a:solidFill>
                  <a:srgbClr val="C73460"/>
                </a:solidFill>
                <a:latin typeface="Poppins"/>
                <a:ea typeface="Poppins"/>
                <a:cs typeface="Poppins"/>
                <a:sym typeface="Poppins"/>
              </a:rPr>
              <a:t>Testing or experimentation gets ideas and visions out of your head and into the world in visual or tangible ways.</a:t>
            </a:r>
            <a:endParaRPr>
              <a:solidFill>
                <a:srgbClr val="C73460"/>
              </a:solidFill>
              <a:latin typeface="Poppins"/>
              <a:ea typeface="Poppins"/>
              <a:cs typeface="Poppins"/>
              <a:sym typeface="Poppins"/>
            </a:endParaRPr>
          </a:p>
        </p:txBody>
      </p:sp>
      <p:sp>
        <p:nvSpPr>
          <p:cNvPr id="488" name="Google Shape;488;p39"/>
          <p:cNvSpPr/>
          <p:nvPr/>
        </p:nvSpPr>
        <p:spPr>
          <a:xfrm>
            <a:off x="729075" y="8581725"/>
            <a:ext cx="6079800" cy="1656600"/>
          </a:xfrm>
          <a:prstGeom prst="rect">
            <a:avLst/>
          </a:prstGeom>
          <a:noFill/>
          <a:ln w="9525" cap="flat" cmpd="sng">
            <a:solidFill>
              <a:srgbClr val="F6D365"/>
            </a:solidFill>
            <a:prstDash val="solid"/>
            <a:round/>
            <a:headEnd type="none" w="sm" len="sm"/>
            <a:tailEnd type="none" w="sm" len="sm"/>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500">
                <a:solidFill>
                  <a:schemeClr val="dk2"/>
                </a:solidFill>
                <a:latin typeface="Calibri"/>
                <a:ea typeface="Calibri"/>
                <a:cs typeface="Calibri"/>
                <a:sym typeface="Calibri"/>
              </a:rPr>
              <a:t>Add your answer here … </a:t>
            </a:r>
            <a:endParaRPr sz="1500">
              <a:solidFill>
                <a:schemeClr val="dk2"/>
              </a:solidFill>
              <a:latin typeface="Calibri"/>
              <a:ea typeface="Calibri"/>
              <a:cs typeface="Calibri"/>
              <a:sym typeface="Calibri"/>
            </a:endParaRPr>
          </a:p>
        </p:txBody>
      </p:sp>
      <p:sp>
        <p:nvSpPr>
          <p:cNvPr id="489" name="Google Shape;489;p39"/>
          <p:cNvSpPr/>
          <p:nvPr/>
        </p:nvSpPr>
        <p:spPr>
          <a:xfrm>
            <a:off x="5816475" y="4507050"/>
            <a:ext cx="13098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Not at all </a:t>
            </a:r>
            <a:endParaRPr sz="1600">
              <a:solidFill>
                <a:srgbClr val="0000FF"/>
              </a:solidFill>
              <a:latin typeface="Calibri"/>
              <a:ea typeface="Calibri"/>
              <a:cs typeface="Calibri"/>
              <a:sym typeface="Calibri"/>
            </a:endParaRPr>
          </a:p>
        </p:txBody>
      </p:sp>
      <p:sp>
        <p:nvSpPr>
          <p:cNvPr id="490" name="Google Shape;490;p39"/>
          <p:cNvSpPr/>
          <p:nvPr/>
        </p:nvSpPr>
        <p:spPr>
          <a:xfrm>
            <a:off x="5468525" y="4553825"/>
            <a:ext cx="335100" cy="335100"/>
          </a:xfrm>
          <a:prstGeom prst="rect">
            <a:avLst/>
          </a:prstGeom>
          <a:solidFill>
            <a:srgbClr val="F5D287"/>
          </a:solidFill>
          <a:ln w="952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9"/>
          <p:cNvSpPr/>
          <p:nvPr/>
        </p:nvSpPr>
        <p:spPr>
          <a:xfrm>
            <a:off x="7507300" y="1372600"/>
            <a:ext cx="7235700" cy="14409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500">
                <a:solidFill>
                  <a:schemeClr val="dk2"/>
                </a:solidFill>
                <a:latin typeface="Calibri"/>
                <a:ea typeface="Calibri"/>
                <a:cs typeface="Calibri"/>
                <a:sym typeface="Calibri"/>
              </a:rPr>
              <a:t>Add your notes here … </a:t>
            </a:r>
            <a:endParaRPr sz="1500">
              <a:solidFill>
                <a:schemeClr val="dk2"/>
              </a:solidFill>
              <a:latin typeface="Calibri"/>
              <a:ea typeface="Calibri"/>
              <a:cs typeface="Calibri"/>
              <a:sym typeface="Calibri"/>
            </a:endParaRPr>
          </a:p>
        </p:txBody>
      </p:sp>
      <p:sp>
        <p:nvSpPr>
          <p:cNvPr id="492" name="Google Shape;492;p39"/>
          <p:cNvSpPr/>
          <p:nvPr/>
        </p:nvSpPr>
        <p:spPr>
          <a:xfrm>
            <a:off x="7507300" y="4375425"/>
            <a:ext cx="7235700" cy="19914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500">
                <a:solidFill>
                  <a:schemeClr val="dk2"/>
                </a:solidFill>
                <a:latin typeface="Calibri"/>
                <a:ea typeface="Calibri"/>
                <a:cs typeface="Calibri"/>
                <a:sym typeface="Calibri"/>
              </a:rPr>
              <a:t>Add your notes here … </a:t>
            </a:r>
            <a:endParaRPr sz="1500">
              <a:solidFill>
                <a:schemeClr val="dk2"/>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40"/>
          <p:cNvPicPr preferRelativeResize="0"/>
          <p:nvPr/>
        </p:nvPicPr>
        <p:blipFill>
          <a:blip r:embed="rId3">
            <a:alphaModFix/>
          </a:blip>
          <a:stretch>
            <a:fillRect/>
          </a:stretch>
        </p:blipFill>
        <p:spPr>
          <a:xfrm>
            <a:off x="0" y="0"/>
            <a:ext cx="539900" cy="10440005"/>
          </a:xfrm>
          <a:prstGeom prst="rect">
            <a:avLst/>
          </a:prstGeom>
          <a:noFill/>
          <a:ln>
            <a:noFill/>
          </a:ln>
        </p:spPr>
      </p:pic>
      <p:sp>
        <p:nvSpPr>
          <p:cNvPr id="498" name="Google Shape;498;p40"/>
          <p:cNvSpPr/>
          <p:nvPr/>
        </p:nvSpPr>
        <p:spPr>
          <a:xfrm>
            <a:off x="582250" y="2739550"/>
            <a:ext cx="12999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None</a:t>
            </a:r>
            <a:endParaRPr sz="1600">
              <a:solidFill>
                <a:srgbClr val="0000FF"/>
              </a:solidFill>
              <a:latin typeface="Calibri"/>
              <a:ea typeface="Calibri"/>
              <a:cs typeface="Calibri"/>
              <a:sym typeface="Calibri"/>
            </a:endParaRPr>
          </a:p>
        </p:txBody>
      </p:sp>
      <p:sp>
        <p:nvSpPr>
          <p:cNvPr id="499" name="Google Shape;499;p40"/>
          <p:cNvSpPr txBox="1"/>
          <p:nvPr/>
        </p:nvSpPr>
        <p:spPr>
          <a:xfrm>
            <a:off x="621325" y="1594300"/>
            <a:ext cx="6187500" cy="6114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b="1">
                <a:solidFill>
                  <a:srgbClr val="666666"/>
                </a:solidFill>
                <a:latin typeface="Poppins"/>
                <a:ea typeface="Poppins"/>
                <a:cs typeface="Poppins"/>
                <a:sym typeface="Poppins"/>
              </a:rPr>
              <a:t>How many questions in the evaluation checklist  were you not able to answer? </a:t>
            </a:r>
            <a:endParaRPr b="1">
              <a:solidFill>
                <a:srgbClr val="666666"/>
              </a:solidFill>
              <a:latin typeface="Poppins"/>
              <a:ea typeface="Poppins"/>
              <a:cs typeface="Poppins"/>
              <a:sym typeface="Poppins"/>
            </a:endParaRPr>
          </a:p>
        </p:txBody>
      </p:sp>
      <p:sp>
        <p:nvSpPr>
          <p:cNvPr id="500" name="Google Shape;500;p40"/>
          <p:cNvSpPr txBox="1"/>
          <p:nvPr/>
        </p:nvSpPr>
        <p:spPr>
          <a:xfrm>
            <a:off x="616845" y="257675"/>
            <a:ext cx="7648500" cy="49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2000"/>
              <a:buFont typeface="Arial"/>
              <a:buNone/>
            </a:pPr>
            <a:r>
              <a:rPr lang="fr" sz="2000" b="1">
                <a:solidFill>
                  <a:srgbClr val="391E5C"/>
                </a:solidFill>
              </a:rPr>
              <a:t>Evaluate </a:t>
            </a:r>
            <a:endParaRPr sz="2000">
              <a:solidFill>
                <a:srgbClr val="391E5C"/>
              </a:solidFill>
              <a:latin typeface="Poppins"/>
              <a:ea typeface="Poppins"/>
              <a:cs typeface="Poppins"/>
              <a:sym typeface="Poppins"/>
            </a:endParaRPr>
          </a:p>
        </p:txBody>
      </p:sp>
      <p:cxnSp>
        <p:nvCxnSpPr>
          <p:cNvPr id="501" name="Google Shape;501;p40"/>
          <p:cNvCxnSpPr/>
          <p:nvPr/>
        </p:nvCxnSpPr>
        <p:spPr>
          <a:xfrm>
            <a:off x="926550" y="2555075"/>
            <a:ext cx="5263800" cy="0"/>
          </a:xfrm>
          <a:prstGeom prst="straightConnector1">
            <a:avLst/>
          </a:prstGeom>
          <a:noFill/>
          <a:ln w="9525" cap="flat" cmpd="sng">
            <a:solidFill>
              <a:schemeClr val="dk2"/>
            </a:solidFill>
            <a:prstDash val="solid"/>
            <a:round/>
            <a:headEnd type="oval" w="med" len="med"/>
            <a:tailEnd type="oval" w="med" len="med"/>
          </a:ln>
        </p:spPr>
      </p:cxnSp>
      <p:sp>
        <p:nvSpPr>
          <p:cNvPr id="502" name="Google Shape;502;p40"/>
          <p:cNvSpPr/>
          <p:nvPr/>
        </p:nvSpPr>
        <p:spPr>
          <a:xfrm>
            <a:off x="2379900" y="2739550"/>
            <a:ext cx="2966700" cy="6495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Well I filled it in on the fly, the project is over anyway!</a:t>
            </a:r>
            <a:endParaRPr sz="1600">
              <a:solidFill>
                <a:srgbClr val="0000FF"/>
              </a:solidFill>
              <a:latin typeface="Calibri"/>
              <a:ea typeface="Calibri"/>
              <a:cs typeface="Calibri"/>
              <a:sym typeface="Calibri"/>
            </a:endParaRPr>
          </a:p>
        </p:txBody>
      </p:sp>
      <p:sp>
        <p:nvSpPr>
          <p:cNvPr id="503" name="Google Shape;503;p40"/>
          <p:cNvSpPr/>
          <p:nvPr/>
        </p:nvSpPr>
        <p:spPr>
          <a:xfrm>
            <a:off x="5682100" y="2739550"/>
            <a:ext cx="15966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More than 3</a:t>
            </a:r>
            <a:endParaRPr sz="1600">
              <a:solidFill>
                <a:srgbClr val="595959"/>
              </a:solidFill>
              <a:latin typeface="Calibri"/>
              <a:ea typeface="Calibri"/>
              <a:cs typeface="Calibri"/>
              <a:sym typeface="Calibri"/>
            </a:endParaRPr>
          </a:p>
        </p:txBody>
      </p:sp>
      <p:sp>
        <p:nvSpPr>
          <p:cNvPr id="504" name="Google Shape;504;p40"/>
          <p:cNvSpPr txBox="1"/>
          <p:nvPr/>
        </p:nvSpPr>
        <p:spPr>
          <a:xfrm>
            <a:off x="621325" y="3640375"/>
            <a:ext cx="65049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b="1">
                <a:solidFill>
                  <a:srgbClr val="666666"/>
                </a:solidFill>
                <a:latin typeface="Poppins"/>
                <a:ea typeface="Poppins"/>
                <a:cs typeface="Poppins"/>
                <a:sym typeface="Poppins"/>
              </a:rPr>
              <a:t>Did you identify elements to improve in your solution while doing the evaluation? </a:t>
            </a:r>
            <a:endParaRPr b="1">
              <a:solidFill>
                <a:srgbClr val="666666"/>
              </a:solidFill>
              <a:latin typeface="Poppins"/>
              <a:ea typeface="Poppins"/>
              <a:cs typeface="Poppins"/>
              <a:sym typeface="Poppins"/>
            </a:endParaRPr>
          </a:p>
        </p:txBody>
      </p:sp>
      <p:sp>
        <p:nvSpPr>
          <p:cNvPr id="505" name="Google Shape;505;p40"/>
          <p:cNvSpPr/>
          <p:nvPr/>
        </p:nvSpPr>
        <p:spPr>
          <a:xfrm>
            <a:off x="1239124" y="4354650"/>
            <a:ext cx="16761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Yes!</a:t>
            </a:r>
            <a:endParaRPr sz="1600">
              <a:solidFill>
                <a:srgbClr val="0000FF"/>
              </a:solidFill>
              <a:latin typeface="Calibri"/>
              <a:ea typeface="Calibri"/>
              <a:cs typeface="Calibri"/>
              <a:sym typeface="Calibri"/>
            </a:endParaRPr>
          </a:p>
        </p:txBody>
      </p:sp>
      <p:sp>
        <p:nvSpPr>
          <p:cNvPr id="506" name="Google Shape;506;p40"/>
          <p:cNvSpPr/>
          <p:nvPr/>
        </p:nvSpPr>
        <p:spPr>
          <a:xfrm>
            <a:off x="2750200" y="4354650"/>
            <a:ext cx="16761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Not sure</a:t>
            </a:r>
            <a:endParaRPr sz="1600">
              <a:solidFill>
                <a:srgbClr val="0000FF"/>
              </a:solidFill>
              <a:latin typeface="Calibri"/>
              <a:ea typeface="Calibri"/>
              <a:cs typeface="Calibri"/>
              <a:sym typeface="Calibri"/>
            </a:endParaRPr>
          </a:p>
        </p:txBody>
      </p:sp>
      <p:sp>
        <p:nvSpPr>
          <p:cNvPr id="507" name="Google Shape;507;p40"/>
          <p:cNvSpPr/>
          <p:nvPr/>
        </p:nvSpPr>
        <p:spPr>
          <a:xfrm>
            <a:off x="926550" y="4401425"/>
            <a:ext cx="335100" cy="335100"/>
          </a:xfrm>
          <a:prstGeom prst="rect">
            <a:avLst/>
          </a:prstGeom>
          <a:solidFill>
            <a:srgbClr val="F5D287"/>
          </a:solidFill>
          <a:ln w="952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2402250" y="4401425"/>
            <a:ext cx="335100" cy="335100"/>
          </a:xfrm>
          <a:prstGeom prst="rect">
            <a:avLst/>
          </a:prstGeom>
          <a:solidFill>
            <a:srgbClr val="F5D287"/>
          </a:solidFill>
          <a:ln w="952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1547050" y="2283100"/>
            <a:ext cx="335100" cy="335100"/>
          </a:xfrm>
          <a:prstGeom prst="can">
            <a:avLst>
              <a:gd name="adj" fmla="val 25000"/>
            </a:avLst>
          </a:prstGeom>
          <a:solidFill>
            <a:srgbClr val="F5D287"/>
          </a:solidFill>
          <a:ln w="952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txBox="1"/>
          <p:nvPr/>
        </p:nvSpPr>
        <p:spPr>
          <a:xfrm>
            <a:off x="621325" y="5324450"/>
            <a:ext cx="6079800" cy="49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b="1">
                <a:solidFill>
                  <a:srgbClr val="666666"/>
                </a:solidFill>
                <a:latin typeface="Poppins"/>
                <a:ea typeface="Poppins"/>
                <a:cs typeface="Poppins"/>
                <a:sym typeface="Poppins"/>
              </a:rPr>
              <a:t>What have you done after filling out the evaluation checklist with your students? </a:t>
            </a:r>
            <a:endParaRPr b="1">
              <a:solidFill>
                <a:srgbClr val="666666"/>
              </a:solidFill>
              <a:latin typeface="Poppins"/>
              <a:ea typeface="Poppins"/>
              <a:cs typeface="Poppins"/>
              <a:sym typeface="Poppins"/>
            </a:endParaRPr>
          </a:p>
        </p:txBody>
      </p:sp>
      <p:sp>
        <p:nvSpPr>
          <p:cNvPr id="511" name="Google Shape;511;p40"/>
          <p:cNvSpPr txBox="1"/>
          <p:nvPr/>
        </p:nvSpPr>
        <p:spPr>
          <a:xfrm>
            <a:off x="621325" y="7826175"/>
            <a:ext cx="6079800" cy="6114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b="1">
                <a:solidFill>
                  <a:srgbClr val="666666"/>
                </a:solidFill>
                <a:latin typeface="Poppins"/>
                <a:ea typeface="Poppins"/>
                <a:cs typeface="Poppins"/>
                <a:sym typeface="Poppins"/>
              </a:rPr>
              <a:t>How different is this way of evaluating from your usual way of doing it? Please mention the positive and negative aspects.</a:t>
            </a:r>
            <a:endParaRPr b="1">
              <a:solidFill>
                <a:srgbClr val="666666"/>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b="1">
              <a:solidFill>
                <a:srgbClr val="666666"/>
              </a:solidFill>
              <a:latin typeface="Poppins"/>
              <a:ea typeface="Poppins"/>
              <a:cs typeface="Poppins"/>
              <a:sym typeface="Poppins"/>
            </a:endParaRPr>
          </a:p>
        </p:txBody>
      </p:sp>
      <p:sp>
        <p:nvSpPr>
          <p:cNvPr id="512" name="Google Shape;512;p40"/>
          <p:cNvSpPr/>
          <p:nvPr/>
        </p:nvSpPr>
        <p:spPr>
          <a:xfrm>
            <a:off x="729075" y="5955588"/>
            <a:ext cx="6079800" cy="1705200"/>
          </a:xfrm>
          <a:prstGeom prst="rect">
            <a:avLst/>
          </a:prstGeom>
          <a:noFill/>
          <a:ln w="9525" cap="flat" cmpd="sng">
            <a:solidFill>
              <a:srgbClr val="F6D365"/>
            </a:solidFill>
            <a:prstDash val="solid"/>
            <a:round/>
            <a:headEnd type="none" w="sm" len="sm"/>
            <a:tailEnd type="none" w="sm" len="sm"/>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500">
                <a:solidFill>
                  <a:schemeClr val="dk2"/>
                </a:solidFill>
                <a:latin typeface="Calibri"/>
                <a:ea typeface="Calibri"/>
                <a:cs typeface="Calibri"/>
                <a:sym typeface="Calibri"/>
              </a:rPr>
              <a:t>Add your answer here … </a:t>
            </a:r>
            <a:endParaRPr sz="1500">
              <a:solidFill>
                <a:schemeClr val="dk2"/>
              </a:solidFill>
              <a:latin typeface="Calibri"/>
              <a:ea typeface="Calibri"/>
              <a:cs typeface="Calibri"/>
              <a:sym typeface="Calibri"/>
            </a:endParaRPr>
          </a:p>
        </p:txBody>
      </p:sp>
      <p:sp>
        <p:nvSpPr>
          <p:cNvPr id="513" name="Google Shape;513;p40"/>
          <p:cNvSpPr txBox="1"/>
          <p:nvPr/>
        </p:nvSpPr>
        <p:spPr>
          <a:xfrm>
            <a:off x="621325" y="714950"/>
            <a:ext cx="6504900" cy="6495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a:solidFill>
                  <a:srgbClr val="C73460"/>
                </a:solidFill>
                <a:latin typeface="Poppins"/>
                <a:ea typeface="Poppins"/>
                <a:cs typeface="Poppins"/>
                <a:sym typeface="Poppins"/>
              </a:rPr>
              <a:t>Evaluating is your chance to debug problems, verify hypotheses and gather feedback to adjust, refine and clarify your ideas. </a:t>
            </a:r>
            <a:endParaRPr>
              <a:solidFill>
                <a:srgbClr val="C73460"/>
              </a:solidFill>
              <a:latin typeface="Poppins"/>
              <a:ea typeface="Poppins"/>
              <a:cs typeface="Poppins"/>
              <a:sym typeface="Poppins"/>
            </a:endParaRPr>
          </a:p>
        </p:txBody>
      </p:sp>
      <p:sp>
        <p:nvSpPr>
          <p:cNvPr id="514" name="Google Shape;514;p40"/>
          <p:cNvSpPr/>
          <p:nvPr/>
        </p:nvSpPr>
        <p:spPr>
          <a:xfrm>
            <a:off x="729075" y="8581725"/>
            <a:ext cx="6079800" cy="1656600"/>
          </a:xfrm>
          <a:prstGeom prst="rect">
            <a:avLst/>
          </a:prstGeom>
          <a:noFill/>
          <a:ln w="9525" cap="flat" cmpd="sng">
            <a:solidFill>
              <a:srgbClr val="F6D365"/>
            </a:solidFill>
            <a:prstDash val="solid"/>
            <a:round/>
            <a:headEnd type="none" w="sm" len="sm"/>
            <a:tailEnd type="none" w="sm" len="sm"/>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500">
                <a:solidFill>
                  <a:schemeClr val="dk2"/>
                </a:solidFill>
                <a:latin typeface="Calibri"/>
                <a:ea typeface="Calibri"/>
                <a:cs typeface="Calibri"/>
                <a:sym typeface="Calibri"/>
              </a:rPr>
              <a:t>Add your answer here … </a:t>
            </a:r>
            <a:endParaRPr sz="1500">
              <a:solidFill>
                <a:schemeClr val="dk2"/>
              </a:solidFill>
              <a:latin typeface="Calibri"/>
              <a:ea typeface="Calibri"/>
              <a:cs typeface="Calibri"/>
              <a:sym typeface="Calibri"/>
            </a:endParaRPr>
          </a:p>
        </p:txBody>
      </p:sp>
      <p:sp>
        <p:nvSpPr>
          <p:cNvPr id="515" name="Google Shape;515;p40"/>
          <p:cNvSpPr/>
          <p:nvPr/>
        </p:nvSpPr>
        <p:spPr>
          <a:xfrm>
            <a:off x="4710900" y="4354650"/>
            <a:ext cx="2336100" cy="421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600">
                <a:solidFill>
                  <a:srgbClr val="595959"/>
                </a:solidFill>
                <a:latin typeface="Calibri"/>
                <a:ea typeface="Calibri"/>
                <a:cs typeface="Calibri"/>
                <a:sym typeface="Calibri"/>
              </a:rPr>
              <a:t>Nothing at all, the solutions were perfect!</a:t>
            </a:r>
            <a:endParaRPr sz="1600">
              <a:solidFill>
                <a:srgbClr val="0000FF"/>
              </a:solidFill>
              <a:latin typeface="Calibri"/>
              <a:ea typeface="Calibri"/>
              <a:cs typeface="Calibri"/>
              <a:sym typeface="Calibri"/>
            </a:endParaRPr>
          </a:p>
        </p:txBody>
      </p:sp>
      <p:sp>
        <p:nvSpPr>
          <p:cNvPr id="516" name="Google Shape;516;p40"/>
          <p:cNvSpPr/>
          <p:nvPr/>
        </p:nvSpPr>
        <p:spPr>
          <a:xfrm>
            <a:off x="4362950" y="4401425"/>
            <a:ext cx="335100" cy="335100"/>
          </a:xfrm>
          <a:prstGeom prst="rect">
            <a:avLst/>
          </a:prstGeom>
          <a:solidFill>
            <a:srgbClr val="F5D287"/>
          </a:solidFill>
          <a:ln w="9525" cap="flat" cmpd="sng">
            <a:solidFill>
              <a:srgbClr val="3A1F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7507300" y="1372600"/>
            <a:ext cx="7235700" cy="14409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500">
                <a:solidFill>
                  <a:schemeClr val="dk2"/>
                </a:solidFill>
                <a:latin typeface="Calibri"/>
                <a:ea typeface="Calibri"/>
                <a:cs typeface="Calibri"/>
                <a:sym typeface="Calibri"/>
              </a:rPr>
              <a:t>Add your notes here … </a:t>
            </a:r>
            <a:endParaRPr sz="1500">
              <a:solidFill>
                <a:schemeClr val="dk2"/>
              </a:solidFill>
              <a:latin typeface="Calibri"/>
              <a:ea typeface="Calibri"/>
              <a:cs typeface="Calibri"/>
              <a:sym typeface="Calibri"/>
            </a:endParaRPr>
          </a:p>
        </p:txBody>
      </p:sp>
      <p:sp>
        <p:nvSpPr>
          <p:cNvPr id="518" name="Google Shape;518;p40"/>
          <p:cNvSpPr/>
          <p:nvPr/>
        </p:nvSpPr>
        <p:spPr>
          <a:xfrm>
            <a:off x="7507300" y="4375425"/>
            <a:ext cx="7235700" cy="19914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SzPts val="1100"/>
              <a:buNone/>
            </a:pPr>
            <a:r>
              <a:rPr lang="fr" sz="1500">
                <a:solidFill>
                  <a:schemeClr val="dk2"/>
                </a:solidFill>
                <a:latin typeface="Calibri"/>
                <a:ea typeface="Calibri"/>
                <a:cs typeface="Calibri"/>
                <a:sym typeface="Calibri"/>
              </a:rPr>
              <a:t>Add your notes here … </a:t>
            </a:r>
            <a:endParaRPr sz="1500">
              <a:solidFill>
                <a:schemeClr val="dk2"/>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1"/>
          <p:cNvSpPr txBox="1"/>
          <p:nvPr/>
        </p:nvSpPr>
        <p:spPr>
          <a:xfrm>
            <a:off x="545125" y="5465900"/>
            <a:ext cx="6780900" cy="2140500"/>
          </a:xfrm>
          <a:prstGeom prst="rect">
            <a:avLst/>
          </a:prstGeom>
          <a:noFill/>
          <a:ln>
            <a:noFill/>
          </a:ln>
        </p:spPr>
        <p:txBody>
          <a:bodyPr spcFirstLastPara="1" wrap="square" lIns="162650" tIns="81300" rIns="162650" bIns="81300" anchor="t" anchorCtr="0">
            <a:noAutofit/>
          </a:bodyPr>
          <a:lstStyle/>
          <a:p>
            <a:pPr marL="0" lvl="0" indent="0" algn="l" rtl="0">
              <a:lnSpc>
                <a:spcPct val="150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If you wish to repeat a phase or two to debug a problem, clarify some elements, you can duplicate the slides of the corresponding phase and fill it in. </a:t>
            </a:r>
            <a:endParaRPr sz="2200">
              <a:solidFill>
                <a:schemeClr val="dk2"/>
              </a:solidFill>
              <a:latin typeface="Calibri"/>
              <a:ea typeface="Calibri"/>
              <a:cs typeface="Calibri"/>
              <a:sym typeface="Calibri"/>
            </a:endParaRPr>
          </a:p>
        </p:txBody>
      </p:sp>
      <p:pic>
        <p:nvPicPr>
          <p:cNvPr id="524" name="Google Shape;524;p41" descr="Une image contenant équipement électronique, clavier&#10;&#10;Description générée automatiquement"/>
          <p:cNvPicPr preferRelativeResize="0"/>
          <p:nvPr/>
        </p:nvPicPr>
        <p:blipFill rotWithShape="1">
          <a:blip r:embed="rId3">
            <a:alphaModFix/>
          </a:blip>
          <a:srcRect l="76726" t="1505" r="3949" b="8347"/>
          <a:stretch/>
        </p:blipFill>
        <p:spPr>
          <a:xfrm>
            <a:off x="11891476" y="-25"/>
            <a:ext cx="3202601" cy="10570376"/>
          </a:xfrm>
          <a:prstGeom prst="rect">
            <a:avLst/>
          </a:prstGeom>
          <a:noFill/>
          <a:ln>
            <a:noFill/>
          </a:ln>
        </p:spPr>
      </p:pic>
      <p:sp>
        <p:nvSpPr>
          <p:cNvPr id="525" name="Google Shape;525;p41"/>
          <p:cNvSpPr/>
          <p:nvPr/>
        </p:nvSpPr>
        <p:spPr>
          <a:xfrm>
            <a:off x="11421675" y="0"/>
            <a:ext cx="469800" cy="10440000"/>
          </a:xfrm>
          <a:prstGeom prst="rect">
            <a:avLst/>
          </a:prstGeom>
          <a:solidFill>
            <a:srgbClr val="F6D36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62"/>
              <a:buFont typeface="Arial"/>
              <a:buNone/>
            </a:pPr>
            <a:endParaRPr sz="1762" b="0" i="0" u="none" strike="noStrike" cap="none">
              <a:solidFill>
                <a:srgbClr val="FFFFFF"/>
              </a:solidFill>
              <a:latin typeface="Calibri"/>
              <a:ea typeface="Calibri"/>
              <a:cs typeface="Calibri"/>
              <a:sym typeface="Calibri"/>
            </a:endParaRPr>
          </a:p>
        </p:txBody>
      </p:sp>
      <p:sp>
        <p:nvSpPr>
          <p:cNvPr id="526" name="Google Shape;526;p41"/>
          <p:cNvSpPr txBox="1"/>
          <p:nvPr/>
        </p:nvSpPr>
        <p:spPr>
          <a:xfrm>
            <a:off x="621325" y="3785525"/>
            <a:ext cx="4237500" cy="74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DO YOU WANT TO ITERATE? </a:t>
            </a:r>
            <a:endParaRPr sz="3200" b="1" i="1" u="none" strike="noStrike" cap="none">
              <a:solidFill>
                <a:srgbClr val="3A1F5D"/>
              </a:solidFill>
              <a:latin typeface="Poppins"/>
              <a:ea typeface="Poppins"/>
              <a:cs typeface="Poppins"/>
              <a:sym typeface="Poppins"/>
            </a:endParaRPr>
          </a:p>
        </p:txBody>
      </p:sp>
      <p:pic>
        <p:nvPicPr>
          <p:cNvPr id="527" name="Google Shape;527;p41"/>
          <p:cNvPicPr preferRelativeResize="0"/>
          <p:nvPr/>
        </p:nvPicPr>
        <p:blipFill>
          <a:blip r:embed="rId4">
            <a:alphaModFix/>
          </a:blip>
          <a:stretch>
            <a:fillRect/>
          </a:stretch>
        </p:blipFill>
        <p:spPr>
          <a:xfrm>
            <a:off x="754025" y="2443550"/>
            <a:ext cx="835675" cy="835675"/>
          </a:xfrm>
          <a:prstGeom prst="rect">
            <a:avLst/>
          </a:prstGeom>
          <a:noFill/>
          <a:ln>
            <a:noFill/>
          </a:ln>
        </p:spPr>
      </p:pic>
      <p:pic>
        <p:nvPicPr>
          <p:cNvPr id="528" name="Google Shape;528;p41"/>
          <p:cNvPicPr preferRelativeResize="0"/>
          <p:nvPr/>
        </p:nvPicPr>
        <p:blipFill>
          <a:blip r:embed="rId5">
            <a:alphaModFix/>
          </a:blip>
          <a:stretch>
            <a:fillRect/>
          </a:stretch>
        </p:blipFill>
        <p:spPr>
          <a:xfrm>
            <a:off x="11386625" y="0"/>
            <a:ext cx="539900" cy="1044000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2"/>
          <p:cNvSpPr txBox="1"/>
          <p:nvPr/>
        </p:nvSpPr>
        <p:spPr>
          <a:xfrm>
            <a:off x="545125" y="4746475"/>
            <a:ext cx="6261300" cy="3147000"/>
          </a:xfrm>
          <a:prstGeom prst="rect">
            <a:avLst/>
          </a:prstGeom>
          <a:noFill/>
          <a:ln>
            <a:noFill/>
          </a:ln>
        </p:spPr>
        <p:txBody>
          <a:bodyPr spcFirstLastPara="1" wrap="square" lIns="162650" tIns="81300" rIns="162650" bIns="81300" anchor="t" anchorCtr="0">
            <a:noAutofit/>
          </a:bodyPr>
          <a:lstStyle/>
          <a:p>
            <a:pPr marL="0" lvl="0" indent="0" algn="l" rtl="0">
              <a:lnSpc>
                <a:spcPct val="150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Fantastic! </a:t>
            </a:r>
            <a:endParaRPr sz="2200" b="1">
              <a:solidFill>
                <a:srgbClr val="C73460"/>
              </a:solidFill>
              <a:latin typeface="Poppins"/>
              <a:ea typeface="Poppins"/>
              <a:cs typeface="Poppins"/>
              <a:sym typeface="Poppins"/>
            </a:endParaRPr>
          </a:p>
          <a:p>
            <a:pPr marL="0" marR="0" lvl="0" indent="0" algn="l" rtl="0">
              <a:lnSpc>
                <a:spcPct val="150000"/>
              </a:lnSpc>
              <a:spcBef>
                <a:spcPts val="0"/>
              </a:spcBef>
              <a:spcAft>
                <a:spcPts val="0"/>
              </a:spcAft>
              <a:buClr>
                <a:schemeClr val="dk1"/>
              </a:buClr>
              <a:buSzPts val="1100"/>
              <a:buFont typeface="Arial"/>
              <a:buNone/>
            </a:pPr>
            <a:r>
              <a:rPr lang="fr" sz="2200">
                <a:solidFill>
                  <a:schemeClr val="dk2"/>
                </a:solidFill>
                <a:latin typeface="Calibri"/>
                <a:ea typeface="Calibri"/>
                <a:cs typeface="Calibri"/>
                <a:sym typeface="Calibri"/>
              </a:rPr>
              <a:t>Based on the information that you provided so far, we will prepare a poster of your project that you will be able to display. We will share it with you in our next interview session. </a:t>
            </a:r>
            <a:endParaRPr sz="2200">
              <a:solidFill>
                <a:schemeClr val="dk2"/>
              </a:solidFill>
              <a:latin typeface="Calibri"/>
              <a:ea typeface="Calibri"/>
              <a:cs typeface="Calibri"/>
              <a:sym typeface="Calibri"/>
            </a:endParaRPr>
          </a:p>
        </p:txBody>
      </p:sp>
      <p:pic>
        <p:nvPicPr>
          <p:cNvPr id="534" name="Google Shape;534;p42" descr="Une image contenant équipement électronique, clavier&#10;&#10;Description générée automatiquement"/>
          <p:cNvPicPr preferRelativeResize="0"/>
          <p:nvPr/>
        </p:nvPicPr>
        <p:blipFill rotWithShape="1">
          <a:blip r:embed="rId3">
            <a:alphaModFix/>
          </a:blip>
          <a:srcRect l="76726" t="1505" r="3949" b="8347"/>
          <a:stretch/>
        </p:blipFill>
        <p:spPr>
          <a:xfrm>
            <a:off x="11891476" y="-25"/>
            <a:ext cx="3202601" cy="10570376"/>
          </a:xfrm>
          <a:prstGeom prst="rect">
            <a:avLst/>
          </a:prstGeom>
          <a:noFill/>
          <a:ln>
            <a:noFill/>
          </a:ln>
        </p:spPr>
      </p:pic>
      <p:sp>
        <p:nvSpPr>
          <p:cNvPr id="535" name="Google Shape;535;p42"/>
          <p:cNvSpPr/>
          <p:nvPr/>
        </p:nvSpPr>
        <p:spPr>
          <a:xfrm>
            <a:off x="11421675" y="0"/>
            <a:ext cx="469800" cy="10440000"/>
          </a:xfrm>
          <a:prstGeom prst="rect">
            <a:avLst/>
          </a:prstGeom>
          <a:solidFill>
            <a:srgbClr val="F6D36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62"/>
              <a:buFont typeface="Arial"/>
              <a:buNone/>
            </a:pPr>
            <a:endParaRPr sz="1762" b="0" i="0" u="none" strike="noStrike" cap="none">
              <a:solidFill>
                <a:srgbClr val="FFFFFF"/>
              </a:solidFill>
              <a:latin typeface="Calibri"/>
              <a:ea typeface="Calibri"/>
              <a:cs typeface="Calibri"/>
              <a:sym typeface="Calibri"/>
            </a:endParaRPr>
          </a:p>
        </p:txBody>
      </p:sp>
      <p:sp>
        <p:nvSpPr>
          <p:cNvPr id="536" name="Google Shape;536;p42"/>
          <p:cNvSpPr txBox="1"/>
          <p:nvPr/>
        </p:nvSpPr>
        <p:spPr>
          <a:xfrm>
            <a:off x="621325" y="3785525"/>
            <a:ext cx="4776000" cy="74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FINISHED? </a:t>
            </a:r>
            <a:endParaRPr sz="3200" b="1" i="1" u="none" strike="noStrike" cap="none">
              <a:solidFill>
                <a:srgbClr val="3A1F5D"/>
              </a:solidFill>
              <a:latin typeface="Poppins"/>
              <a:ea typeface="Poppins"/>
              <a:cs typeface="Poppins"/>
              <a:sym typeface="Poppins"/>
            </a:endParaRPr>
          </a:p>
        </p:txBody>
      </p:sp>
      <p:pic>
        <p:nvPicPr>
          <p:cNvPr id="537" name="Google Shape;537;p42"/>
          <p:cNvPicPr preferRelativeResize="0"/>
          <p:nvPr/>
        </p:nvPicPr>
        <p:blipFill>
          <a:blip r:embed="rId4">
            <a:alphaModFix/>
          </a:blip>
          <a:stretch>
            <a:fillRect/>
          </a:stretch>
        </p:blipFill>
        <p:spPr>
          <a:xfrm>
            <a:off x="754025" y="2443550"/>
            <a:ext cx="835675" cy="835675"/>
          </a:xfrm>
          <a:prstGeom prst="rect">
            <a:avLst/>
          </a:prstGeom>
          <a:noFill/>
          <a:ln>
            <a:noFill/>
          </a:ln>
        </p:spPr>
      </p:pic>
      <p:pic>
        <p:nvPicPr>
          <p:cNvPr id="538" name="Google Shape;538;p42"/>
          <p:cNvPicPr preferRelativeResize="0"/>
          <p:nvPr/>
        </p:nvPicPr>
        <p:blipFill>
          <a:blip r:embed="rId5">
            <a:alphaModFix/>
          </a:blip>
          <a:stretch>
            <a:fillRect/>
          </a:stretch>
        </p:blipFill>
        <p:spPr>
          <a:xfrm>
            <a:off x="11386625" y="0"/>
            <a:ext cx="539900" cy="1044000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6"/>
          <p:cNvSpPr txBox="1"/>
          <p:nvPr/>
        </p:nvSpPr>
        <p:spPr>
          <a:xfrm>
            <a:off x="545125" y="4746475"/>
            <a:ext cx="5825400" cy="4279500"/>
          </a:xfrm>
          <a:prstGeom prst="rect">
            <a:avLst/>
          </a:prstGeom>
          <a:noFill/>
          <a:ln>
            <a:noFill/>
          </a:ln>
        </p:spPr>
        <p:txBody>
          <a:bodyPr spcFirstLastPara="1" wrap="square" lIns="162650" tIns="81300" rIns="162650" bIns="81300" anchor="t" anchorCtr="0">
            <a:noAutofit/>
          </a:bodyPr>
          <a:lstStyle/>
          <a:p>
            <a:pPr marL="0" lvl="0" indent="0" algn="l" rtl="0">
              <a:lnSpc>
                <a:spcPct val="150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Before you embark on your first design challenge using the D-TIPS toolbox, we first wanted to show why design thinking is such a valuable approach to creative problem solving. </a:t>
            </a:r>
            <a:endParaRPr sz="2200" b="1">
              <a:solidFill>
                <a:srgbClr val="C73460"/>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fr" sz="2200">
                <a:solidFill>
                  <a:schemeClr val="dk2"/>
                </a:solidFill>
                <a:latin typeface="Calibri"/>
                <a:ea typeface="Calibri"/>
                <a:cs typeface="Calibri"/>
                <a:sym typeface="Calibri"/>
              </a:rPr>
              <a:t>Over the next few slides we will introduce what is design thinking, and why is it a valuable learning tool. </a:t>
            </a:r>
            <a:endParaRPr sz="2600" b="1">
              <a:solidFill>
                <a:srgbClr val="C73460"/>
              </a:solidFill>
              <a:latin typeface="Poppins"/>
              <a:ea typeface="Poppins"/>
              <a:cs typeface="Poppins"/>
              <a:sym typeface="Poppins"/>
            </a:endParaRPr>
          </a:p>
        </p:txBody>
      </p:sp>
      <p:pic>
        <p:nvPicPr>
          <p:cNvPr id="129" name="Google Shape;129;p16" descr="Une image contenant équipement électronique, clavier&#10;&#10;Description générée automatiquement"/>
          <p:cNvPicPr preferRelativeResize="0"/>
          <p:nvPr/>
        </p:nvPicPr>
        <p:blipFill rotWithShape="1">
          <a:blip r:embed="rId3">
            <a:alphaModFix/>
          </a:blip>
          <a:srcRect l="76726" t="1505" r="3949" b="8347"/>
          <a:stretch/>
        </p:blipFill>
        <p:spPr>
          <a:xfrm>
            <a:off x="11891476" y="-25"/>
            <a:ext cx="3202601" cy="10570376"/>
          </a:xfrm>
          <a:prstGeom prst="rect">
            <a:avLst/>
          </a:prstGeom>
          <a:noFill/>
          <a:ln>
            <a:noFill/>
          </a:ln>
        </p:spPr>
      </p:pic>
      <p:sp>
        <p:nvSpPr>
          <p:cNvPr id="130" name="Google Shape;130;p16"/>
          <p:cNvSpPr/>
          <p:nvPr/>
        </p:nvSpPr>
        <p:spPr>
          <a:xfrm>
            <a:off x="11421675" y="0"/>
            <a:ext cx="469800" cy="10440000"/>
          </a:xfrm>
          <a:prstGeom prst="rect">
            <a:avLst/>
          </a:prstGeom>
          <a:solidFill>
            <a:srgbClr val="F6D36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62"/>
              <a:buFont typeface="Arial"/>
              <a:buNone/>
            </a:pPr>
            <a:endParaRPr sz="1762" b="0" i="0" u="none" strike="noStrike" cap="none">
              <a:solidFill>
                <a:srgbClr val="FFFFFF"/>
              </a:solidFill>
              <a:latin typeface="Calibri"/>
              <a:ea typeface="Calibri"/>
              <a:cs typeface="Calibri"/>
              <a:sym typeface="Calibri"/>
            </a:endParaRPr>
          </a:p>
        </p:txBody>
      </p:sp>
      <p:sp>
        <p:nvSpPr>
          <p:cNvPr id="131" name="Google Shape;131;p16"/>
          <p:cNvSpPr txBox="1"/>
          <p:nvPr/>
        </p:nvSpPr>
        <p:spPr>
          <a:xfrm>
            <a:off x="621325" y="3785525"/>
            <a:ext cx="4776000" cy="74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INSPIRATION</a:t>
            </a:r>
            <a:endParaRPr sz="3200" b="1" i="1" u="none" strike="noStrike" cap="none">
              <a:solidFill>
                <a:srgbClr val="3A1F5D"/>
              </a:solidFill>
              <a:latin typeface="Poppins"/>
              <a:ea typeface="Poppins"/>
              <a:cs typeface="Poppins"/>
              <a:sym typeface="Poppins"/>
            </a:endParaRPr>
          </a:p>
        </p:txBody>
      </p:sp>
      <p:pic>
        <p:nvPicPr>
          <p:cNvPr id="132" name="Google Shape;132;p16"/>
          <p:cNvPicPr preferRelativeResize="0"/>
          <p:nvPr/>
        </p:nvPicPr>
        <p:blipFill>
          <a:blip r:embed="rId4">
            <a:alphaModFix/>
          </a:blip>
          <a:stretch>
            <a:fillRect/>
          </a:stretch>
        </p:blipFill>
        <p:spPr>
          <a:xfrm>
            <a:off x="754025" y="2443550"/>
            <a:ext cx="835675" cy="835675"/>
          </a:xfrm>
          <a:prstGeom prst="rect">
            <a:avLst/>
          </a:prstGeom>
          <a:noFill/>
          <a:ln>
            <a:noFill/>
          </a:ln>
        </p:spPr>
      </p:pic>
      <p:pic>
        <p:nvPicPr>
          <p:cNvPr id="133" name="Google Shape;133;p16"/>
          <p:cNvPicPr preferRelativeResize="0"/>
          <p:nvPr/>
        </p:nvPicPr>
        <p:blipFill>
          <a:blip r:embed="rId5">
            <a:alphaModFix/>
          </a:blip>
          <a:stretch>
            <a:fillRect/>
          </a:stretch>
        </p:blipFill>
        <p:spPr>
          <a:xfrm>
            <a:off x="11386625" y="0"/>
            <a:ext cx="539900" cy="1044000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3"/>
          <p:cNvSpPr txBox="1"/>
          <p:nvPr/>
        </p:nvSpPr>
        <p:spPr>
          <a:xfrm>
            <a:off x="545125" y="3549700"/>
            <a:ext cx="6869100" cy="2619900"/>
          </a:xfrm>
          <a:prstGeom prst="rect">
            <a:avLst/>
          </a:prstGeom>
          <a:noFill/>
          <a:ln>
            <a:noFill/>
          </a:ln>
        </p:spPr>
        <p:txBody>
          <a:bodyPr spcFirstLastPara="1" wrap="square" lIns="162650" tIns="81300" rIns="162650" bIns="81300" anchor="t" anchorCtr="0">
            <a:noAutofit/>
          </a:bodyPr>
          <a:lstStyle/>
          <a:p>
            <a:pPr marL="0" lvl="0" indent="0" algn="l" rtl="0">
              <a:lnSpc>
                <a:spcPct val="150000"/>
              </a:lnSpc>
              <a:spcBef>
                <a:spcPts val="0"/>
              </a:spcBef>
              <a:spcAft>
                <a:spcPts val="0"/>
              </a:spcAft>
              <a:buClr>
                <a:schemeClr val="dk1"/>
              </a:buClr>
              <a:buSzPts val="1100"/>
              <a:buFont typeface="Arial"/>
              <a:buNone/>
            </a:pPr>
            <a:r>
              <a:rPr lang="fr" sz="2200" b="1" dirty="0">
                <a:solidFill>
                  <a:srgbClr val="C73460"/>
                </a:solidFill>
                <a:latin typeface="Poppins"/>
                <a:ea typeface="Poppins"/>
                <a:cs typeface="Poppins"/>
                <a:sym typeface="Poppins"/>
              </a:rPr>
              <a:t>In case you want to delve deeper.</a:t>
            </a:r>
            <a:endParaRPr sz="2200" b="1" dirty="0">
              <a:solidFill>
                <a:srgbClr val="C73460"/>
              </a:solidFill>
              <a:latin typeface="Poppins"/>
              <a:ea typeface="Poppins"/>
              <a:cs typeface="Poppins"/>
              <a:sym typeface="Poppins"/>
            </a:endParaRPr>
          </a:p>
          <a:p>
            <a:pPr marL="0" lvl="0" indent="0" algn="l" rtl="0">
              <a:lnSpc>
                <a:spcPct val="150000"/>
              </a:lnSpc>
              <a:spcBef>
                <a:spcPts val="0"/>
              </a:spcBef>
              <a:spcAft>
                <a:spcPts val="0"/>
              </a:spcAft>
              <a:buClr>
                <a:schemeClr val="dk1"/>
              </a:buClr>
              <a:buSzPts val="1100"/>
              <a:buFont typeface="Arial"/>
              <a:buNone/>
            </a:pPr>
            <a:r>
              <a:rPr lang="fr" sz="2200" dirty="0">
                <a:solidFill>
                  <a:schemeClr val="dk2"/>
                </a:solidFill>
                <a:latin typeface="Calibri"/>
                <a:ea typeface="Calibri"/>
                <a:cs typeface="Calibri"/>
                <a:sym typeface="Calibri"/>
              </a:rPr>
              <a:t>You can consult the introduction to the</a:t>
            </a:r>
            <a:r>
              <a:rPr lang="fr" sz="2200" b="1" dirty="0">
                <a:solidFill>
                  <a:schemeClr val="dk2"/>
                </a:solidFill>
                <a:latin typeface="Calibri"/>
                <a:ea typeface="Calibri"/>
                <a:cs typeface="Calibri"/>
                <a:sym typeface="Calibri"/>
              </a:rPr>
              <a:t> project D-TIPS </a:t>
            </a:r>
            <a:r>
              <a:rPr lang="fr" sz="2200" dirty="0">
                <a:solidFill>
                  <a:schemeClr val="dk2"/>
                </a:solidFill>
                <a:latin typeface="Calibri"/>
                <a:ea typeface="Calibri"/>
                <a:cs typeface="Calibri"/>
                <a:sym typeface="Calibri"/>
              </a:rPr>
              <a:t>and the </a:t>
            </a:r>
            <a:r>
              <a:rPr lang="fr" sz="2200" b="1" dirty="0">
                <a:solidFill>
                  <a:schemeClr val="dk2"/>
                </a:solidFill>
                <a:latin typeface="Calibri"/>
                <a:ea typeface="Calibri"/>
                <a:cs typeface="Calibri"/>
                <a:sym typeface="Calibri"/>
              </a:rPr>
              <a:t>Design Thinking approach</a:t>
            </a:r>
            <a:r>
              <a:rPr lang="fr" sz="2200" dirty="0">
                <a:solidFill>
                  <a:schemeClr val="dk2"/>
                </a:solidFill>
                <a:latin typeface="Calibri"/>
                <a:ea typeface="Calibri"/>
                <a:cs typeface="Calibri"/>
                <a:sym typeface="Calibri"/>
              </a:rPr>
              <a:t> as well as the final report of the </a:t>
            </a:r>
            <a:r>
              <a:rPr lang="fr" sz="2200" b="1" dirty="0">
                <a:solidFill>
                  <a:schemeClr val="dk2"/>
                </a:solidFill>
                <a:latin typeface="Calibri"/>
                <a:ea typeface="Calibri"/>
                <a:cs typeface="Calibri"/>
                <a:sym typeface="Calibri"/>
                <a:hlinkClick r:id="rId3"/>
              </a:rPr>
              <a:t>Gap and Needs of Primary School Teachers research</a:t>
            </a:r>
            <a:r>
              <a:rPr lang="fr" sz="2200" dirty="0">
                <a:solidFill>
                  <a:schemeClr val="dk2"/>
                </a:solidFill>
                <a:latin typeface="Calibri"/>
                <a:ea typeface="Calibri"/>
                <a:cs typeface="Calibri"/>
                <a:sym typeface="Calibri"/>
              </a:rPr>
              <a:t> we conducted in early 2020. </a:t>
            </a:r>
            <a:endParaRPr sz="2200" dirty="0">
              <a:solidFill>
                <a:schemeClr val="dk2"/>
              </a:solidFill>
              <a:latin typeface="Calibri"/>
              <a:ea typeface="Calibri"/>
              <a:cs typeface="Calibri"/>
              <a:sym typeface="Calibri"/>
            </a:endParaRPr>
          </a:p>
        </p:txBody>
      </p:sp>
      <p:pic>
        <p:nvPicPr>
          <p:cNvPr id="544" name="Google Shape;544;p43" descr="Une image contenant équipement électronique, clavier&#10;&#10;Description générée automatiquement"/>
          <p:cNvPicPr preferRelativeResize="0"/>
          <p:nvPr/>
        </p:nvPicPr>
        <p:blipFill rotWithShape="1">
          <a:blip r:embed="rId4">
            <a:alphaModFix/>
          </a:blip>
          <a:srcRect l="76726" t="1505" r="3949" b="8347"/>
          <a:stretch/>
        </p:blipFill>
        <p:spPr>
          <a:xfrm>
            <a:off x="11891476" y="-25"/>
            <a:ext cx="3202601" cy="10570376"/>
          </a:xfrm>
          <a:prstGeom prst="rect">
            <a:avLst/>
          </a:prstGeom>
          <a:noFill/>
          <a:ln>
            <a:noFill/>
          </a:ln>
        </p:spPr>
      </p:pic>
      <p:sp>
        <p:nvSpPr>
          <p:cNvPr id="545" name="Google Shape;545;p43"/>
          <p:cNvSpPr/>
          <p:nvPr/>
        </p:nvSpPr>
        <p:spPr>
          <a:xfrm>
            <a:off x="11421675" y="0"/>
            <a:ext cx="469800" cy="10440000"/>
          </a:xfrm>
          <a:prstGeom prst="rect">
            <a:avLst/>
          </a:prstGeom>
          <a:solidFill>
            <a:srgbClr val="F6D36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62"/>
              <a:buFont typeface="Arial"/>
              <a:buNone/>
            </a:pPr>
            <a:endParaRPr sz="1762" b="0" i="0" u="none" strike="noStrike" cap="none">
              <a:solidFill>
                <a:srgbClr val="FFFFFF"/>
              </a:solidFill>
              <a:latin typeface="Calibri"/>
              <a:ea typeface="Calibri"/>
              <a:cs typeface="Calibri"/>
              <a:sym typeface="Calibri"/>
            </a:endParaRPr>
          </a:p>
        </p:txBody>
      </p:sp>
      <p:sp>
        <p:nvSpPr>
          <p:cNvPr id="546" name="Google Shape;546;p43"/>
          <p:cNvSpPr txBox="1"/>
          <p:nvPr/>
        </p:nvSpPr>
        <p:spPr>
          <a:xfrm>
            <a:off x="621325" y="2664950"/>
            <a:ext cx="7246800" cy="74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ADDITIONAL MATERIAL</a:t>
            </a:r>
            <a:endParaRPr sz="3200" b="1" i="1" u="none" strike="noStrike" cap="none">
              <a:solidFill>
                <a:srgbClr val="3A1F5D"/>
              </a:solidFill>
              <a:latin typeface="Poppins"/>
              <a:ea typeface="Poppins"/>
              <a:cs typeface="Poppins"/>
              <a:sym typeface="Poppins"/>
            </a:endParaRPr>
          </a:p>
        </p:txBody>
      </p:sp>
      <p:sp>
        <p:nvSpPr>
          <p:cNvPr id="547" name="Google Shape;547;p43"/>
          <p:cNvSpPr txBox="1"/>
          <p:nvPr/>
        </p:nvSpPr>
        <p:spPr>
          <a:xfrm>
            <a:off x="1309425" y="6785400"/>
            <a:ext cx="4318200" cy="38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41"/>
              <a:buFont typeface="Arial"/>
              <a:buNone/>
            </a:pPr>
            <a:r>
              <a:rPr lang="fr" sz="1800" b="1" dirty="0">
                <a:solidFill>
                  <a:srgbClr val="3A1F5D"/>
                </a:solidFill>
                <a:latin typeface="Poppins"/>
                <a:ea typeface="Poppins"/>
                <a:cs typeface="Poppins"/>
                <a:sym typeface="Poppins"/>
                <a:hlinkClick r:id="rId5"/>
              </a:rPr>
              <a:t>Testimonials</a:t>
            </a:r>
            <a:endParaRPr sz="1800" b="1" i="1" u="none" strike="noStrike" cap="none" dirty="0">
              <a:solidFill>
                <a:srgbClr val="3A1F5D"/>
              </a:solidFill>
              <a:latin typeface="Poppins"/>
              <a:ea typeface="Poppins"/>
              <a:cs typeface="Poppins"/>
              <a:sym typeface="Poppins"/>
            </a:endParaRPr>
          </a:p>
        </p:txBody>
      </p:sp>
      <p:pic>
        <p:nvPicPr>
          <p:cNvPr id="548" name="Google Shape;548;p43"/>
          <p:cNvPicPr preferRelativeResize="0"/>
          <p:nvPr/>
        </p:nvPicPr>
        <p:blipFill>
          <a:blip r:embed="rId6">
            <a:alphaModFix/>
          </a:blip>
          <a:stretch>
            <a:fillRect/>
          </a:stretch>
        </p:blipFill>
        <p:spPr>
          <a:xfrm>
            <a:off x="754025" y="6683800"/>
            <a:ext cx="469800" cy="469800"/>
          </a:xfrm>
          <a:prstGeom prst="rect">
            <a:avLst/>
          </a:prstGeom>
          <a:noFill/>
          <a:ln>
            <a:noFill/>
          </a:ln>
        </p:spPr>
      </p:pic>
      <p:pic>
        <p:nvPicPr>
          <p:cNvPr id="549" name="Google Shape;549;p43"/>
          <p:cNvPicPr preferRelativeResize="0"/>
          <p:nvPr/>
        </p:nvPicPr>
        <p:blipFill>
          <a:blip r:embed="rId7">
            <a:alphaModFix/>
          </a:blip>
          <a:stretch>
            <a:fillRect/>
          </a:stretch>
        </p:blipFill>
        <p:spPr>
          <a:xfrm>
            <a:off x="11386625" y="0"/>
            <a:ext cx="539900" cy="10440005"/>
          </a:xfrm>
          <a:prstGeom prst="rect">
            <a:avLst/>
          </a:prstGeom>
          <a:noFill/>
          <a:ln>
            <a:noFill/>
          </a:ln>
        </p:spPr>
      </p:pic>
      <p:sp>
        <p:nvSpPr>
          <p:cNvPr id="550" name="Google Shape;550;p43"/>
          <p:cNvSpPr txBox="1"/>
          <p:nvPr/>
        </p:nvSpPr>
        <p:spPr>
          <a:xfrm>
            <a:off x="1309425" y="7688425"/>
            <a:ext cx="6104700" cy="38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41"/>
              <a:buFont typeface="Arial"/>
              <a:buNone/>
            </a:pPr>
            <a:r>
              <a:rPr lang="fr" sz="1800" b="1" dirty="0">
                <a:solidFill>
                  <a:srgbClr val="3A1F5D"/>
                </a:solidFill>
                <a:latin typeface="Poppins"/>
                <a:ea typeface="Poppins"/>
                <a:cs typeface="Poppins"/>
                <a:sym typeface="Poppins"/>
                <a:hlinkClick r:id="rId8"/>
              </a:rPr>
              <a:t>Article: staying in the problem space </a:t>
            </a:r>
            <a:r>
              <a:rPr lang="fr" sz="1800" b="1" dirty="0">
                <a:solidFill>
                  <a:srgbClr val="3A1F5D"/>
                </a:solidFill>
                <a:latin typeface="Poppins"/>
                <a:ea typeface="Poppins"/>
                <a:cs typeface="Poppins"/>
                <a:sym typeface="Poppins"/>
              </a:rPr>
              <a:t>– </a:t>
            </a:r>
            <a:r>
              <a:rPr lang="fr" sz="1800" b="1" i="1" dirty="0">
                <a:solidFill>
                  <a:srgbClr val="3A1F5D"/>
                </a:solidFill>
                <a:latin typeface="Poppins"/>
                <a:ea typeface="Poppins"/>
                <a:cs typeface="Poppins"/>
                <a:sym typeface="Poppins"/>
              </a:rPr>
              <a:t>available only in English</a:t>
            </a:r>
            <a:endParaRPr sz="1800" b="1" i="1" u="none" strike="noStrike" cap="none" dirty="0">
              <a:solidFill>
                <a:srgbClr val="3A1F5D"/>
              </a:solidFill>
              <a:latin typeface="Poppins"/>
              <a:ea typeface="Poppins"/>
              <a:cs typeface="Poppins"/>
              <a:sym typeface="Poppins"/>
            </a:endParaRPr>
          </a:p>
        </p:txBody>
      </p:sp>
      <p:pic>
        <p:nvPicPr>
          <p:cNvPr id="551" name="Google Shape;551;p43"/>
          <p:cNvPicPr preferRelativeResize="0"/>
          <p:nvPr/>
        </p:nvPicPr>
        <p:blipFill>
          <a:blip r:embed="rId6">
            <a:alphaModFix/>
          </a:blip>
          <a:stretch>
            <a:fillRect/>
          </a:stretch>
        </p:blipFill>
        <p:spPr>
          <a:xfrm>
            <a:off x="754025" y="7586825"/>
            <a:ext cx="469800" cy="469800"/>
          </a:xfrm>
          <a:prstGeom prst="rect">
            <a:avLst/>
          </a:prstGeom>
          <a:noFill/>
          <a:ln>
            <a:noFill/>
          </a:ln>
        </p:spPr>
      </p:pic>
      <p:sp>
        <p:nvSpPr>
          <p:cNvPr id="552" name="Google Shape;552;p43"/>
          <p:cNvSpPr txBox="1"/>
          <p:nvPr/>
        </p:nvSpPr>
        <p:spPr>
          <a:xfrm>
            <a:off x="1309425" y="8515250"/>
            <a:ext cx="7500000" cy="74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41"/>
              <a:buFont typeface="Arial"/>
              <a:buNone/>
            </a:pPr>
            <a:r>
              <a:rPr lang="fr" sz="1800" b="1" u="sng">
                <a:solidFill>
                  <a:schemeClr val="hlink"/>
                </a:solidFill>
                <a:latin typeface="Poppins"/>
                <a:ea typeface="Poppins"/>
                <a:cs typeface="Poppins"/>
                <a:sym typeface="Poppins"/>
                <a:hlinkClick r:id="rId9"/>
              </a:rPr>
              <a:t>Addressing the Gaps &amp; Needs of Primary School Teachers when Designing the D-TIPS Toolbox</a:t>
            </a:r>
            <a:r>
              <a:rPr lang="fr" sz="1800" b="1" i="1">
                <a:solidFill>
                  <a:srgbClr val="3A1F5D"/>
                </a:solidFill>
                <a:latin typeface="Poppins"/>
                <a:ea typeface="Poppins"/>
                <a:cs typeface="Poppins"/>
                <a:sym typeface="Poppins"/>
              </a:rPr>
              <a:t> - available only in English </a:t>
            </a:r>
            <a:endParaRPr sz="1800" b="1" i="1" u="none" strike="noStrike" cap="none">
              <a:solidFill>
                <a:srgbClr val="3A1F5D"/>
              </a:solidFill>
              <a:latin typeface="Poppins"/>
              <a:ea typeface="Poppins"/>
              <a:cs typeface="Poppins"/>
              <a:sym typeface="Poppins"/>
            </a:endParaRPr>
          </a:p>
        </p:txBody>
      </p:sp>
      <p:pic>
        <p:nvPicPr>
          <p:cNvPr id="553" name="Google Shape;553;p43"/>
          <p:cNvPicPr preferRelativeResize="0"/>
          <p:nvPr/>
        </p:nvPicPr>
        <p:blipFill>
          <a:blip r:embed="rId6">
            <a:alphaModFix/>
          </a:blip>
          <a:stretch>
            <a:fillRect/>
          </a:stretch>
        </p:blipFill>
        <p:spPr>
          <a:xfrm>
            <a:off x="754025" y="8566050"/>
            <a:ext cx="469800" cy="469800"/>
          </a:xfrm>
          <a:prstGeom prst="rect">
            <a:avLst/>
          </a:prstGeom>
          <a:noFill/>
          <a:ln>
            <a:noFill/>
          </a:ln>
        </p:spPr>
      </p:pic>
      <p:sp>
        <p:nvSpPr>
          <p:cNvPr id="554" name="Google Shape;554;p43"/>
          <p:cNvSpPr txBox="1"/>
          <p:nvPr/>
        </p:nvSpPr>
        <p:spPr>
          <a:xfrm>
            <a:off x="1309425" y="9575100"/>
            <a:ext cx="4403400" cy="38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fr" sz="1800" b="1" u="sng">
                <a:solidFill>
                  <a:schemeClr val="hlink"/>
                </a:solidFill>
                <a:latin typeface="Poppins"/>
                <a:ea typeface="Poppins"/>
                <a:cs typeface="Poppins"/>
                <a:sym typeface="Poppins"/>
                <a:hlinkClick r:id="rId10"/>
              </a:rPr>
              <a:t>Our website </a:t>
            </a:r>
            <a:endParaRPr sz="1800" b="1">
              <a:solidFill>
                <a:srgbClr val="3A1F5D"/>
              </a:solidFill>
              <a:latin typeface="Poppins"/>
              <a:ea typeface="Poppins"/>
              <a:cs typeface="Poppins"/>
              <a:sym typeface="Poppins"/>
            </a:endParaRPr>
          </a:p>
        </p:txBody>
      </p:sp>
      <p:pic>
        <p:nvPicPr>
          <p:cNvPr id="555" name="Google Shape;555;p43"/>
          <p:cNvPicPr preferRelativeResize="0"/>
          <p:nvPr/>
        </p:nvPicPr>
        <p:blipFill>
          <a:blip r:embed="rId11">
            <a:alphaModFix/>
          </a:blip>
          <a:stretch>
            <a:fillRect/>
          </a:stretch>
        </p:blipFill>
        <p:spPr>
          <a:xfrm>
            <a:off x="754025" y="9534900"/>
            <a:ext cx="469800" cy="469800"/>
          </a:xfrm>
          <a:prstGeom prst="rect">
            <a:avLst/>
          </a:prstGeom>
          <a:noFill/>
          <a:ln>
            <a:noFill/>
          </a:ln>
        </p:spPr>
      </p:pic>
      <p:pic>
        <p:nvPicPr>
          <p:cNvPr id="556" name="Google Shape;556;p43"/>
          <p:cNvPicPr preferRelativeResize="0"/>
          <p:nvPr/>
        </p:nvPicPr>
        <p:blipFill>
          <a:blip r:embed="rId12">
            <a:alphaModFix/>
          </a:blip>
          <a:stretch>
            <a:fillRect/>
          </a:stretch>
        </p:blipFill>
        <p:spPr>
          <a:xfrm>
            <a:off x="754025" y="1349700"/>
            <a:ext cx="835675" cy="835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7"/>
          <p:cNvSpPr txBox="1"/>
          <p:nvPr/>
        </p:nvSpPr>
        <p:spPr>
          <a:xfrm>
            <a:off x="986875" y="1871550"/>
            <a:ext cx="7432200" cy="157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A different way of thinking  </a:t>
            </a:r>
            <a:endParaRPr sz="2600" b="1">
              <a:solidFill>
                <a:srgbClr val="C73460"/>
              </a:solidFill>
              <a:latin typeface="Poppins"/>
              <a:ea typeface="Poppins"/>
              <a:cs typeface="Poppins"/>
              <a:sym typeface="Poppins"/>
            </a:endParaRPr>
          </a:p>
        </p:txBody>
      </p:sp>
      <p:sp>
        <p:nvSpPr>
          <p:cNvPr id="139" name="Google Shape;139;p17"/>
          <p:cNvSpPr txBox="1"/>
          <p:nvPr/>
        </p:nvSpPr>
        <p:spPr>
          <a:xfrm>
            <a:off x="1063075" y="993400"/>
            <a:ext cx="7103700" cy="66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What is design thinking?</a:t>
            </a:r>
            <a:endParaRPr sz="3200" b="1" i="1" u="none" strike="noStrike" cap="none">
              <a:solidFill>
                <a:srgbClr val="3A1F5D"/>
              </a:solidFill>
              <a:highlight>
                <a:srgbClr val="F5D287"/>
              </a:highlight>
              <a:latin typeface="Poppins"/>
              <a:ea typeface="Poppins"/>
              <a:cs typeface="Poppins"/>
              <a:sym typeface="Poppins"/>
            </a:endParaRPr>
          </a:p>
        </p:txBody>
      </p:sp>
      <p:pic>
        <p:nvPicPr>
          <p:cNvPr id="140" name="Google Shape;140;p17"/>
          <p:cNvPicPr preferRelativeResize="0"/>
          <p:nvPr/>
        </p:nvPicPr>
        <p:blipFill>
          <a:blip r:embed="rId3">
            <a:alphaModFix/>
          </a:blip>
          <a:stretch>
            <a:fillRect/>
          </a:stretch>
        </p:blipFill>
        <p:spPr>
          <a:xfrm>
            <a:off x="0" y="0"/>
            <a:ext cx="539900" cy="10440005"/>
          </a:xfrm>
          <a:prstGeom prst="rect">
            <a:avLst/>
          </a:prstGeom>
          <a:noFill/>
          <a:ln>
            <a:noFill/>
          </a:ln>
        </p:spPr>
      </p:pic>
      <p:sp>
        <p:nvSpPr>
          <p:cNvPr id="141" name="Google Shape;141;p17"/>
          <p:cNvSpPr txBox="1"/>
          <p:nvPr/>
        </p:nvSpPr>
        <p:spPr>
          <a:xfrm>
            <a:off x="1063075" y="2399550"/>
            <a:ext cx="5645700" cy="773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1550">
                <a:solidFill>
                  <a:srgbClr val="1A1A1A"/>
                </a:solidFill>
                <a:latin typeface="Poppins"/>
                <a:ea typeface="Poppins"/>
                <a:cs typeface="Poppins"/>
                <a:sym typeface="Poppins"/>
              </a:rPr>
              <a:t>Design Thinking is not just a method, but also a mindset for creative problem-solving. </a:t>
            </a:r>
            <a:endParaRPr sz="1550">
              <a:solidFill>
                <a:srgbClr val="1A1A1A"/>
              </a:solidFill>
              <a:latin typeface="Poppins"/>
              <a:ea typeface="Poppins"/>
              <a:cs typeface="Poppins"/>
              <a:sym typeface="Poppins"/>
            </a:endParaRPr>
          </a:p>
          <a:p>
            <a:pPr marL="0" lvl="0" indent="0" algn="l" rtl="0">
              <a:lnSpc>
                <a:spcPct val="115000"/>
              </a:lnSpc>
              <a:spcBef>
                <a:spcPts val="0"/>
              </a:spcBef>
              <a:spcAft>
                <a:spcPts val="0"/>
              </a:spcAft>
              <a:buNone/>
            </a:pPr>
            <a:endParaRPr sz="1550">
              <a:solidFill>
                <a:srgbClr val="1A1A1A"/>
              </a:solidFill>
              <a:latin typeface="Poppins"/>
              <a:ea typeface="Poppins"/>
              <a:cs typeface="Poppins"/>
              <a:sym typeface="Poppins"/>
            </a:endParaRPr>
          </a:p>
          <a:p>
            <a:pPr marL="0" lvl="0" indent="0" algn="l" rtl="0">
              <a:lnSpc>
                <a:spcPct val="115000"/>
              </a:lnSpc>
              <a:spcBef>
                <a:spcPts val="0"/>
              </a:spcBef>
              <a:spcAft>
                <a:spcPts val="0"/>
              </a:spcAft>
              <a:buNone/>
            </a:pPr>
            <a:r>
              <a:rPr lang="fr" sz="1550" b="1">
                <a:solidFill>
                  <a:srgbClr val="1A1A1A"/>
                </a:solidFill>
                <a:latin typeface="Poppins"/>
                <a:ea typeface="Poppins"/>
                <a:cs typeface="Poppins"/>
                <a:sym typeface="Poppins"/>
              </a:rPr>
              <a:t>So what is a mindset? </a:t>
            </a:r>
            <a:br>
              <a:rPr lang="fr" sz="1550" b="1">
                <a:solidFill>
                  <a:srgbClr val="1A1A1A"/>
                </a:solidFill>
                <a:latin typeface="Poppins"/>
                <a:ea typeface="Poppins"/>
                <a:cs typeface="Poppins"/>
                <a:sym typeface="Poppins"/>
              </a:rPr>
            </a:br>
            <a:r>
              <a:rPr lang="fr" sz="1550">
                <a:solidFill>
                  <a:srgbClr val="1A1A1A"/>
                </a:solidFill>
                <a:latin typeface="Poppins"/>
                <a:ea typeface="Poppins"/>
                <a:cs typeface="Poppins"/>
                <a:sym typeface="Poppins"/>
              </a:rPr>
              <a:t>A mindset is defined as the ideas and attitudes with which a person approaches any given situation. This way we can adopt different mindsets to help us look at problems different ways. </a:t>
            </a:r>
            <a:endParaRPr sz="1550">
              <a:solidFill>
                <a:srgbClr val="1A1A1A"/>
              </a:solidFill>
              <a:latin typeface="Poppins"/>
              <a:ea typeface="Poppins"/>
              <a:cs typeface="Poppins"/>
              <a:sym typeface="Poppins"/>
            </a:endParaRPr>
          </a:p>
          <a:p>
            <a:pPr marL="0" lvl="0" indent="0" algn="l" rtl="0">
              <a:lnSpc>
                <a:spcPct val="115000"/>
              </a:lnSpc>
              <a:spcBef>
                <a:spcPts val="0"/>
              </a:spcBef>
              <a:spcAft>
                <a:spcPts val="0"/>
              </a:spcAft>
              <a:buNone/>
            </a:pPr>
            <a:endParaRPr sz="1550">
              <a:solidFill>
                <a:srgbClr val="1A1A1A"/>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fr" sz="1550">
                <a:solidFill>
                  <a:srgbClr val="1A1A1A"/>
                </a:solidFill>
                <a:latin typeface="Poppins"/>
                <a:ea typeface="Poppins"/>
                <a:cs typeface="Poppins"/>
                <a:sym typeface="Poppins"/>
              </a:rPr>
              <a:t>Design thinking can be viewed as a mindset in itself. It is a mindset that views failure as a positive and valuable learning tool and it values the possibilities that come with "not-knowing". The design thinking mindset sees uncertainty as normal and ok, creativity as essential and reflection is essential to any learning experience.</a:t>
            </a:r>
            <a:endParaRPr sz="1550">
              <a:solidFill>
                <a:srgbClr val="1A1A1A"/>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550">
              <a:solidFill>
                <a:srgbClr val="1A1A1A"/>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fr" sz="1550">
                <a:solidFill>
                  <a:srgbClr val="1A1A1A"/>
                </a:solidFill>
                <a:latin typeface="Poppins"/>
                <a:ea typeface="Poppins"/>
                <a:cs typeface="Poppins"/>
                <a:sym typeface="Poppins"/>
              </a:rPr>
              <a:t>Design Thinking can be used anywhere, but has the potential to play a significant role in education. It can be used to find creative solutions to problems, but also to develop a mindset that turns all experiences into learning experiences. The D-TIPS toolbox is specifically tailored to the needs of primary school teachers to assist them in testing and adopting a design thinking mindset that benefits them, and in turn, benefits their students. </a:t>
            </a:r>
            <a:endParaRPr sz="1550">
              <a:solidFill>
                <a:srgbClr val="1A1A1A"/>
              </a:solidFill>
              <a:latin typeface="Poppins"/>
              <a:ea typeface="Poppins"/>
              <a:cs typeface="Poppins"/>
              <a:sym typeface="Poppins"/>
            </a:endParaRPr>
          </a:p>
          <a:p>
            <a:pPr marL="0" lvl="0" indent="0" algn="l" rtl="0">
              <a:lnSpc>
                <a:spcPct val="115000"/>
              </a:lnSpc>
              <a:spcBef>
                <a:spcPts val="0"/>
              </a:spcBef>
              <a:spcAft>
                <a:spcPts val="0"/>
              </a:spcAft>
              <a:buNone/>
            </a:pPr>
            <a:endParaRPr sz="2700">
              <a:solidFill>
                <a:schemeClr val="dk2"/>
              </a:solidFill>
              <a:latin typeface="Poppins"/>
              <a:ea typeface="Poppins"/>
              <a:cs typeface="Poppins"/>
              <a:sym typeface="Poppins"/>
            </a:endParaRPr>
          </a:p>
        </p:txBody>
      </p:sp>
      <p:grpSp>
        <p:nvGrpSpPr>
          <p:cNvPr id="142" name="Google Shape;142;p17"/>
          <p:cNvGrpSpPr/>
          <p:nvPr/>
        </p:nvGrpSpPr>
        <p:grpSpPr>
          <a:xfrm>
            <a:off x="9051165" y="2289931"/>
            <a:ext cx="3087633" cy="3083518"/>
            <a:chOff x="3619861" y="407378"/>
            <a:chExt cx="2166000" cy="2166000"/>
          </a:xfrm>
        </p:grpSpPr>
        <p:sp>
          <p:nvSpPr>
            <p:cNvPr id="143" name="Google Shape;143;p17"/>
            <p:cNvSpPr/>
            <p:nvPr/>
          </p:nvSpPr>
          <p:spPr>
            <a:xfrm>
              <a:off x="3619861" y="407378"/>
              <a:ext cx="2166000" cy="2166000"/>
            </a:xfrm>
            <a:prstGeom prst="ellipse">
              <a:avLst/>
            </a:prstGeom>
            <a:solidFill>
              <a:srgbClr val="F5D287"/>
            </a:solidFill>
            <a:ln>
              <a:noFill/>
            </a:ln>
          </p:spPr>
          <p:txBody>
            <a:bodyPr spcFirstLastPara="1" wrap="square" lIns="151175" tIns="151175" rIns="151175" bIns="151175" anchor="ctr" anchorCtr="0">
              <a:noAutofit/>
            </a:bodyPr>
            <a:lstStyle/>
            <a:p>
              <a:pPr marL="0" lvl="0" indent="0" algn="l" rtl="0">
                <a:spcBef>
                  <a:spcPts val="0"/>
                </a:spcBef>
                <a:spcAft>
                  <a:spcPts val="0"/>
                </a:spcAft>
                <a:buNone/>
              </a:pPr>
              <a:endParaRPr b="1">
                <a:solidFill>
                  <a:schemeClr val="lt1"/>
                </a:solidFill>
              </a:endParaRPr>
            </a:p>
          </p:txBody>
        </p:sp>
        <p:sp>
          <p:nvSpPr>
            <p:cNvPr id="144" name="Google Shape;144;p17"/>
            <p:cNvSpPr txBox="1"/>
            <p:nvPr/>
          </p:nvSpPr>
          <p:spPr>
            <a:xfrm>
              <a:off x="4024522" y="707737"/>
              <a:ext cx="1328400" cy="661500"/>
            </a:xfrm>
            <a:prstGeom prst="rect">
              <a:avLst/>
            </a:prstGeom>
            <a:noFill/>
            <a:ln>
              <a:noFill/>
            </a:ln>
          </p:spPr>
          <p:txBody>
            <a:bodyPr spcFirstLastPara="1" wrap="square" lIns="151175" tIns="151175" rIns="151175" bIns="151175" anchor="ctr" anchorCtr="0">
              <a:noAutofit/>
            </a:bodyPr>
            <a:lstStyle/>
            <a:p>
              <a:pPr marL="0" lvl="0" indent="0" algn="ctr" rtl="0">
                <a:spcBef>
                  <a:spcPts val="0"/>
                </a:spcBef>
                <a:spcAft>
                  <a:spcPts val="0"/>
                </a:spcAft>
                <a:buNone/>
              </a:pPr>
              <a:r>
                <a:rPr lang="fr" sz="2600" b="1">
                  <a:solidFill>
                    <a:schemeClr val="lt1"/>
                  </a:solidFill>
                  <a:latin typeface="Poppins"/>
                  <a:ea typeface="Poppins"/>
                  <a:cs typeface="Poppins"/>
                  <a:sym typeface="Poppins"/>
                </a:rPr>
                <a:t>Iteration</a:t>
              </a:r>
              <a:endParaRPr sz="2600" b="1">
                <a:solidFill>
                  <a:schemeClr val="lt1"/>
                </a:solidFill>
                <a:latin typeface="Poppins"/>
                <a:ea typeface="Poppins"/>
                <a:cs typeface="Poppins"/>
                <a:sym typeface="Poppins"/>
              </a:endParaRPr>
            </a:p>
          </p:txBody>
        </p:sp>
      </p:grpSp>
      <p:grpSp>
        <p:nvGrpSpPr>
          <p:cNvPr id="145" name="Google Shape;145;p17"/>
          <p:cNvGrpSpPr/>
          <p:nvPr/>
        </p:nvGrpSpPr>
        <p:grpSpPr>
          <a:xfrm>
            <a:off x="10516934" y="3337223"/>
            <a:ext cx="3087633" cy="3083518"/>
            <a:chOff x="4648111" y="1143043"/>
            <a:chExt cx="2166000" cy="2166000"/>
          </a:xfrm>
        </p:grpSpPr>
        <p:sp>
          <p:nvSpPr>
            <p:cNvPr id="146" name="Google Shape;146;p17"/>
            <p:cNvSpPr/>
            <p:nvPr/>
          </p:nvSpPr>
          <p:spPr>
            <a:xfrm>
              <a:off x="4648111" y="1143043"/>
              <a:ext cx="2166000" cy="2166000"/>
            </a:xfrm>
            <a:prstGeom prst="ellipse">
              <a:avLst/>
            </a:prstGeom>
            <a:solidFill>
              <a:srgbClr val="EFAD78"/>
            </a:solidFill>
            <a:ln>
              <a:noFill/>
            </a:ln>
          </p:spPr>
          <p:txBody>
            <a:bodyPr spcFirstLastPara="1" wrap="square" lIns="151175" tIns="151175" rIns="151175" bIns="151175" anchor="ctr" anchorCtr="0">
              <a:noAutofit/>
            </a:bodyPr>
            <a:lstStyle/>
            <a:p>
              <a:pPr marL="0" lvl="0" indent="0" algn="l" rtl="0">
                <a:spcBef>
                  <a:spcPts val="0"/>
                </a:spcBef>
                <a:spcAft>
                  <a:spcPts val="0"/>
                </a:spcAft>
                <a:buNone/>
              </a:pPr>
              <a:endParaRPr b="1">
                <a:solidFill>
                  <a:schemeClr val="lt1"/>
                </a:solidFill>
              </a:endParaRPr>
            </a:p>
          </p:txBody>
        </p:sp>
        <p:sp>
          <p:nvSpPr>
            <p:cNvPr id="147" name="Google Shape;147;p17"/>
            <p:cNvSpPr txBox="1"/>
            <p:nvPr/>
          </p:nvSpPr>
          <p:spPr>
            <a:xfrm>
              <a:off x="5236424" y="1640594"/>
              <a:ext cx="1419000" cy="661500"/>
            </a:xfrm>
            <a:prstGeom prst="rect">
              <a:avLst/>
            </a:prstGeom>
            <a:noFill/>
            <a:ln>
              <a:noFill/>
            </a:ln>
          </p:spPr>
          <p:txBody>
            <a:bodyPr spcFirstLastPara="1" wrap="square" lIns="151175" tIns="151175" rIns="151175" bIns="151175" anchor="ctr" anchorCtr="0">
              <a:noAutofit/>
            </a:bodyPr>
            <a:lstStyle/>
            <a:p>
              <a:pPr marL="0" lvl="0" indent="0" algn="ctr" rtl="0">
                <a:spcBef>
                  <a:spcPts val="0"/>
                </a:spcBef>
                <a:spcAft>
                  <a:spcPts val="0"/>
                </a:spcAft>
                <a:buNone/>
              </a:pPr>
              <a:r>
                <a:rPr lang="fr" sz="2200" b="1">
                  <a:solidFill>
                    <a:schemeClr val="lt1"/>
                  </a:solidFill>
                  <a:latin typeface="Poppins"/>
                  <a:ea typeface="Poppins"/>
                  <a:cs typeface="Poppins"/>
                  <a:sym typeface="Poppins"/>
                </a:rPr>
                <a:t>Embracing Uncertainty</a:t>
              </a:r>
              <a:endParaRPr sz="2200" b="1">
                <a:solidFill>
                  <a:schemeClr val="lt1"/>
                </a:solidFill>
                <a:latin typeface="Poppins"/>
                <a:ea typeface="Poppins"/>
                <a:cs typeface="Poppins"/>
                <a:sym typeface="Poppins"/>
              </a:endParaRPr>
            </a:p>
          </p:txBody>
        </p:sp>
      </p:grpSp>
      <p:sp>
        <p:nvSpPr>
          <p:cNvPr id="148" name="Google Shape;148;p17"/>
          <p:cNvSpPr/>
          <p:nvPr/>
        </p:nvSpPr>
        <p:spPr>
          <a:xfrm>
            <a:off x="9933479" y="5066394"/>
            <a:ext cx="3087600" cy="3083400"/>
          </a:xfrm>
          <a:prstGeom prst="ellipse">
            <a:avLst/>
          </a:prstGeom>
          <a:solidFill>
            <a:srgbClr val="EB896C"/>
          </a:solidFill>
          <a:ln>
            <a:noFill/>
          </a:ln>
        </p:spPr>
        <p:txBody>
          <a:bodyPr spcFirstLastPara="1" wrap="square" lIns="151175" tIns="151175" rIns="151175" bIns="151175" anchor="ctr" anchorCtr="0">
            <a:noAutofit/>
          </a:bodyPr>
          <a:lstStyle/>
          <a:p>
            <a:pPr marL="0" lvl="0" indent="0" algn="l" rtl="0">
              <a:spcBef>
                <a:spcPts val="0"/>
              </a:spcBef>
              <a:spcAft>
                <a:spcPts val="0"/>
              </a:spcAft>
              <a:buNone/>
            </a:pPr>
            <a:endParaRPr/>
          </a:p>
        </p:txBody>
      </p:sp>
      <p:sp>
        <p:nvSpPr>
          <p:cNvPr id="149" name="Google Shape;149;p17"/>
          <p:cNvSpPr txBox="1"/>
          <p:nvPr/>
        </p:nvSpPr>
        <p:spPr>
          <a:xfrm>
            <a:off x="11051250" y="6221563"/>
            <a:ext cx="1982400" cy="941700"/>
          </a:xfrm>
          <a:prstGeom prst="rect">
            <a:avLst/>
          </a:prstGeom>
          <a:noFill/>
          <a:ln>
            <a:noFill/>
          </a:ln>
        </p:spPr>
        <p:txBody>
          <a:bodyPr spcFirstLastPara="1" wrap="square" lIns="151175" tIns="151175" rIns="151175" bIns="151175" anchor="ctr" anchorCtr="0">
            <a:noAutofit/>
          </a:bodyPr>
          <a:lstStyle/>
          <a:p>
            <a:pPr marL="0" lvl="0" indent="0" algn="ctr" rtl="0">
              <a:spcBef>
                <a:spcPts val="0"/>
              </a:spcBef>
              <a:spcAft>
                <a:spcPts val="0"/>
              </a:spcAft>
              <a:buNone/>
            </a:pPr>
            <a:r>
              <a:rPr lang="fr" sz="2200" b="1">
                <a:solidFill>
                  <a:schemeClr val="lt1"/>
                </a:solidFill>
                <a:latin typeface="Poppins"/>
                <a:ea typeface="Poppins"/>
                <a:cs typeface="Poppins"/>
                <a:sym typeface="Poppins"/>
              </a:rPr>
              <a:t>Creative confidence</a:t>
            </a:r>
            <a:endParaRPr sz="2200" b="1">
              <a:solidFill>
                <a:schemeClr val="lt1"/>
              </a:solidFill>
              <a:latin typeface="Poppins"/>
              <a:ea typeface="Poppins"/>
              <a:cs typeface="Poppins"/>
              <a:sym typeface="Poppins"/>
            </a:endParaRPr>
          </a:p>
        </p:txBody>
      </p:sp>
      <p:grpSp>
        <p:nvGrpSpPr>
          <p:cNvPr id="150" name="Google Shape;150;p17"/>
          <p:cNvGrpSpPr/>
          <p:nvPr/>
        </p:nvGrpSpPr>
        <p:grpSpPr>
          <a:xfrm>
            <a:off x="8143606" y="5066536"/>
            <a:ext cx="3087633" cy="3083518"/>
            <a:chOff x="2983201" y="2357790"/>
            <a:chExt cx="2166000" cy="2166000"/>
          </a:xfrm>
        </p:grpSpPr>
        <p:sp>
          <p:nvSpPr>
            <p:cNvPr id="151" name="Google Shape;151;p17"/>
            <p:cNvSpPr/>
            <p:nvPr/>
          </p:nvSpPr>
          <p:spPr>
            <a:xfrm>
              <a:off x="2983201" y="2357790"/>
              <a:ext cx="2166000" cy="2166000"/>
            </a:xfrm>
            <a:prstGeom prst="ellipse">
              <a:avLst/>
            </a:prstGeom>
            <a:solidFill>
              <a:srgbClr val="C63F73"/>
            </a:solidFill>
            <a:ln>
              <a:noFill/>
            </a:ln>
          </p:spPr>
          <p:txBody>
            <a:bodyPr spcFirstLastPara="1" wrap="square" lIns="151175" tIns="151175" rIns="151175" bIns="151175" anchor="ctr" anchorCtr="0">
              <a:noAutofit/>
            </a:bodyPr>
            <a:lstStyle/>
            <a:p>
              <a:pPr marL="0" lvl="0" indent="0" algn="l" rtl="0">
                <a:spcBef>
                  <a:spcPts val="0"/>
                </a:spcBef>
                <a:spcAft>
                  <a:spcPts val="0"/>
                </a:spcAft>
                <a:buNone/>
              </a:pPr>
              <a:endParaRPr b="1">
                <a:solidFill>
                  <a:schemeClr val="lt1"/>
                </a:solidFill>
              </a:endParaRPr>
            </a:p>
          </p:txBody>
        </p:sp>
        <p:sp>
          <p:nvSpPr>
            <p:cNvPr id="152" name="Google Shape;152;p17"/>
            <p:cNvSpPr txBox="1"/>
            <p:nvPr/>
          </p:nvSpPr>
          <p:spPr>
            <a:xfrm>
              <a:off x="3319701" y="3309047"/>
              <a:ext cx="1328400" cy="661500"/>
            </a:xfrm>
            <a:prstGeom prst="rect">
              <a:avLst/>
            </a:prstGeom>
            <a:noFill/>
            <a:ln>
              <a:noFill/>
            </a:ln>
          </p:spPr>
          <p:txBody>
            <a:bodyPr spcFirstLastPara="1" wrap="square" lIns="151175" tIns="151175" rIns="151175" bIns="151175" anchor="ctr" anchorCtr="0">
              <a:noAutofit/>
            </a:bodyPr>
            <a:lstStyle/>
            <a:p>
              <a:pPr marL="0" lvl="0" indent="0" algn="ctr" rtl="0">
                <a:spcBef>
                  <a:spcPts val="0"/>
                </a:spcBef>
                <a:spcAft>
                  <a:spcPts val="0"/>
                </a:spcAft>
                <a:buNone/>
              </a:pPr>
              <a:r>
                <a:rPr lang="fr" sz="2500" b="1">
                  <a:solidFill>
                    <a:schemeClr val="lt1"/>
                  </a:solidFill>
                  <a:latin typeface="Poppins"/>
                  <a:ea typeface="Poppins"/>
                  <a:cs typeface="Poppins"/>
                  <a:sym typeface="Poppins"/>
                </a:rPr>
                <a:t>Empathy</a:t>
              </a:r>
              <a:endParaRPr sz="2500" b="1">
                <a:solidFill>
                  <a:schemeClr val="lt1"/>
                </a:solidFill>
                <a:latin typeface="Poppins"/>
                <a:ea typeface="Poppins"/>
                <a:cs typeface="Poppins"/>
                <a:sym typeface="Poppins"/>
              </a:endParaRPr>
            </a:p>
          </p:txBody>
        </p:sp>
      </p:grpSp>
      <p:grpSp>
        <p:nvGrpSpPr>
          <p:cNvPr id="153" name="Google Shape;153;p17"/>
          <p:cNvGrpSpPr/>
          <p:nvPr/>
        </p:nvGrpSpPr>
        <p:grpSpPr>
          <a:xfrm>
            <a:off x="7585560" y="3337179"/>
            <a:ext cx="3087633" cy="3083518"/>
            <a:chOff x="2591728" y="1143012"/>
            <a:chExt cx="2166000" cy="2166000"/>
          </a:xfrm>
        </p:grpSpPr>
        <p:sp>
          <p:nvSpPr>
            <p:cNvPr id="154" name="Google Shape;154;p17"/>
            <p:cNvSpPr/>
            <p:nvPr/>
          </p:nvSpPr>
          <p:spPr>
            <a:xfrm>
              <a:off x="2591728" y="1143012"/>
              <a:ext cx="2166000" cy="2166000"/>
            </a:xfrm>
            <a:prstGeom prst="ellipse">
              <a:avLst/>
            </a:prstGeom>
            <a:solidFill>
              <a:srgbClr val="A3416F"/>
            </a:solidFill>
            <a:ln>
              <a:noFill/>
            </a:ln>
          </p:spPr>
          <p:txBody>
            <a:bodyPr spcFirstLastPara="1" wrap="square" lIns="151175" tIns="151175" rIns="151175" bIns="151175" anchor="ctr" anchorCtr="0">
              <a:noAutofit/>
            </a:bodyPr>
            <a:lstStyle/>
            <a:p>
              <a:pPr marL="0" lvl="0" indent="0" algn="l" rtl="0">
                <a:spcBef>
                  <a:spcPts val="0"/>
                </a:spcBef>
                <a:spcAft>
                  <a:spcPts val="0"/>
                </a:spcAft>
                <a:buNone/>
              </a:pPr>
              <a:endParaRPr b="1">
                <a:solidFill>
                  <a:schemeClr val="lt1"/>
                </a:solidFill>
              </a:endParaRPr>
            </a:p>
          </p:txBody>
        </p:sp>
        <p:sp>
          <p:nvSpPr>
            <p:cNvPr id="155" name="Google Shape;155;p17"/>
            <p:cNvSpPr txBox="1"/>
            <p:nvPr/>
          </p:nvSpPr>
          <p:spPr>
            <a:xfrm>
              <a:off x="2699690" y="1895259"/>
              <a:ext cx="1328400" cy="661500"/>
            </a:xfrm>
            <a:prstGeom prst="rect">
              <a:avLst/>
            </a:prstGeom>
            <a:solidFill>
              <a:srgbClr val="A3416F"/>
            </a:solidFill>
            <a:ln>
              <a:noFill/>
            </a:ln>
          </p:spPr>
          <p:txBody>
            <a:bodyPr spcFirstLastPara="1" wrap="square" lIns="151175" tIns="151175" rIns="151175" bIns="151175" anchor="ctr" anchorCtr="0">
              <a:noAutofit/>
            </a:bodyPr>
            <a:lstStyle/>
            <a:p>
              <a:pPr marL="0" lvl="0" indent="0" algn="ctr" rtl="0">
                <a:spcBef>
                  <a:spcPts val="0"/>
                </a:spcBef>
                <a:spcAft>
                  <a:spcPts val="0"/>
                </a:spcAft>
                <a:buNone/>
              </a:pPr>
              <a:r>
                <a:rPr lang="fr" sz="2400" b="1">
                  <a:solidFill>
                    <a:schemeClr val="lt1"/>
                  </a:solidFill>
                  <a:latin typeface="Poppins"/>
                  <a:ea typeface="Poppins"/>
                  <a:cs typeface="Poppins"/>
                  <a:sym typeface="Poppins"/>
                </a:rPr>
                <a:t>Learning from Failure</a:t>
              </a:r>
              <a:endParaRPr sz="2400" b="1">
                <a:solidFill>
                  <a:schemeClr val="lt1"/>
                </a:solidFill>
                <a:latin typeface="Poppins"/>
                <a:ea typeface="Poppins"/>
                <a:cs typeface="Poppins"/>
                <a:sym typeface="Poppins"/>
              </a:endParaRPr>
            </a:p>
          </p:txBody>
        </p:sp>
      </p:grpSp>
      <p:sp>
        <p:nvSpPr>
          <p:cNvPr id="156" name="Google Shape;156;p17"/>
          <p:cNvSpPr/>
          <p:nvPr/>
        </p:nvSpPr>
        <p:spPr>
          <a:xfrm>
            <a:off x="9621637" y="4277275"/>
            <a:ext cx="1946700" cy="1944300"/>
          </a:xfrm>
          <a:prstGeom prst="ellipse">
            <a:avLst/>
          </a:prstGeom>
          <a:solidFill>
            <a:srgbClr val="534864"/>
          </a:solidFill>
          <a:ln>
            <a:noFill/>
          </a:ln>
        </p:spPr>
        <p:txBody>
          <a:bodyPr spcFirstLastPara="1" wrap="square" lIns="151175" tIns="151175" rIns="151175" bIns="151175" anchor="ctr" anchorCtr="0">
            <a:noAutofit/>
          </a:bodyPr>
          <a:lstStyle/>
          <a:p>
            <a:pPr marL="0" lvl="0" indent="0" algn="ctr" rtl="0">
              <a:spcBef>
                <a:spcPts val="0"/>
              </a:spcBef>
              <a:spcAft>
                <a:spcPts val="0"/>
              </a:spcAft>
              <a:buNone/>
            </a:pPr>
            <a:r>
              <a:rPr lang="fr" sz="1700" b="1">
                <a:solidFill>
                  <a:schemeClr val="lt1"/>
                </a:solidFill>
              </a:rPr>
              <a:t>Design Thinking Mindsets</a:t>
            </a:r>
            <a:endParaRPr sz="1700" b="1">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8"/>
          <p:cNvSpPr txBox="1"/>
          <p:nvPr/>
        </p:nvSpPr>
        <p:spPr>
          <a:xfrm>
            <a:off x="1063075" y="410050"/>
            <a:ext cx="12882300" cy="66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Introduction to design thinking - </a:t>
            </a:r>
            <a:r>
              <a:rPr lang="fr" sz="3900" i="1">
                <a:solidFill>
                  <a:srgbClr val="3A1F5D"/>
                </a:solidFill>
                <a:latin typeface="Poppins"/>
                <a:ea typeface="Poppins"/>
                <a:cs typeface="Poppins"/>
                <a:sym typeface="Poppins"/>
              </a:rPr>
              <a:t>Click on the link to see the video</a:t>
            </a:r>
            <a:r>
              <a:rPr lang="fr" sz="3900">
                <a:solidFill>
                  <a:srgbClr val="3A1F5D"/>
                </a:solidFill>
                <a:latin typeface="Poppins"/>
                <a:ea typeface="Poppins"/>
                <a:cs typeface="Poppins"/>
                <a:sym typeface="Poppins"/>
              </a:rPr>
              <a:t> </a:t>
            </a:r>
            <a:r>
              <a:rPr lang="fr" sz="2700" i="1">
                <a:solidFill>
                  <a:srgbClr val="3A1F5D"/>
                </a:solidFill>
                <a:latin typeface="Poppins"/>
                <a:ea typeface="Poppins"/>
                <a:cs typeface="Poppins"/>
                <a:sym typeface="Poppins"/>
              </a:rPr>
              <a:t>(for Romanian subtitles select in the video settings. ) </a:t>
            </a:r>
            <a:endParaRPr sz="2000" i="1" u="none" strike="noStrike" cap="none">
              <a:solidFill>
                <a:srgbClr val="3A1F5D"/>
              </a:solidFill>
              <a:highlight>
                <a:srgbClr val="F5D287"/>
              </a:highlight>
              <a:latin typeface="Poppins"/>
              <a:ea typeface="Poppins"/>
              <a:cs typeface="Poppins"/>
              <a:sym typeface="Poppins"/>
            </a:endParaRPr>
          </a:p>
        </p:txBody>
      </p:sp>
      <p:pic>
        <p:nvPicPr>
          <p:cNvPr id="162" name="Google Shape;162;p18"/>
          <p:cNvPicPr preferRelativeResize="0"/>
          <p:nvPr/>
        </p:nvPicPr>
        <p:blipFill>
          <a:blip r:embed="rId3">
            <a:alphaModFix/>
          </a:blip>
          <a:stretch>
            <a:fillRect/>
          </a:stretch>
        </p:blipFill>
        <p:spPr>
          <a:xfrm>
            <a:off x="0" y="0"/>
            <a:ext cx="539900" cy="10440005"/>
          </a:xfrm>
          <a:prstGeom prst="rect">
            <a:avLst/>
          </a:prstGeom>
          <a:noFill/>
          <a:ln>
            <a:noFill/>
          </a:ln>
        </p:spPr>
      </p:pic>
      <p:pic>
        <p:nvPicPr>
          <p:cNvPr id="163" name="Google Shape;163;p18" descr="The D-TIPS project team members present some notions of the design thinking process." title="Introduction to design thinking">
            <a:hlinkClick r:id="rId4"/>
          </p:cNvPr>
          <p:cNvPicPr preferRelativeResize="0"/>
          <p:nvPr/>
        </p:nvPicPr>
        <p:blipFill>
          <a:blip r:embed="rId5">
            <a:alphaModFix/>
          </a:blip>
          <a:stretch>
            <a:fillRect/>
          </a:stretch>
        </p:blipFill>
        <p:spPr>
          <a:xfrm>
            <a:off x="3130200" y="2015750"/>
            <a:ext cx="10583950" cy="7937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9"/>
          <p:cNvSpPr txBox="1"/>
          <p:nvPr/>
        </p:nvSpPr>
        <p:spPr>
          <a:xfrm>
            <a:off x="986875" y="1871550"/>
            <a:ext cx="7432200" cy="157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The teacher as facilitator.</a:t>
            </a:r>
            <a:endParaRPr sz="2600" b="1">
              <a:solidFill>
                <a:srgbClr val="C73460"/>
              </a:solidFill>
              <a:latin typeface="Poppins"/>
              <a:ea typeface="Poppins"/>
              <a:cs typeface="Poppins"/>
              <a:sym typeface="Poppins"/>
            </a:endParaRPr>
          </a:p>
        </p:txBody>
      </p:sp>
      <p:sp>
        <p:nvSpPr>
          <p:cNvPr id="169" name="Google Shape;169;p19"/>
          <p:cNvSpPr txBox="1"/>
          <p:nvPr/>
        </p:nvSpPr>
        <p:spPr>
          <a:xfrm>
            <a:off x="1063075" y="993400"/>
            <a:ext cx="7103700" cy="66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How will it benefit you?</a:t>
            </a:r>
            <a:endParaRPr sz="3200" b="1" i="1" u="none" strike="noStrike" cap="none">
              <a:solidFill>
                <a:srgbClr val="3A1F5D"/>
              </a:solidFill>
              <a:highlight>
                <a:srgbClr val="F5D287"/>
              </a:highlight>
              <a:latin typeface="Poppins"/>
              <a:ea typeface="Poppins"/>
              <a:cs typeface="Poppins"/>
              <a:sym typeface="Poppins"/>
            </a:endParaRPr>
          </a:p>
        </p:txBody>
      </p:sp>
      <p:pic>
        <p:nvPicPr>
          <p:cNvPr id="170" name="Google Shape;170;p19"/>
          <p:cNvPicPr preferRelativeResize="0"/>
          <p:nvPr/>
        </p:nvPicPr>
        <p:blipFill>
          <a:blip r:embed="rId3">
            <a:alphaModFix/>
          </a:blip>
          <a:stretch>
            <a:fillRect/>
          </a:stretch>
        </p:blipFill>
        <p:spPr>
          <a:xfrm>
            <a:off x="0" y="0"/>
            <a:ext cx="539900" cy="10440005"/>
          </a:xfrm>
          <a:prstGeom prst="rect">
            <a:avLst/>
          </a:prstGeom>
          <a:noFill/>
          <a:ln>
            <a:noFill/>
          </a:ln>
        </p:spPr>
      </p:pic>
      <p:sp>
        <p:nvSpPr>
          <p:cNvPr id="171" name="Google Shape;171;p19"/>
          <p:cNvSpPr txBox="1"/>
          <p:nvPr/>
        </p:nvSpPr>
        <p:spPr>
          <a:xfrm>
            <a:off x="1063075" y="2399550"/>
            <a:ext cx="5253000" cy="733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1450">
                <a:solidFill>
                  <a:srgbClr val="1A1A1A"/>
                </a:solidFill>
                <a:latin typeface="Poppins"/>
                <a:ea typeface="Poppins"/>
                <a:cs typeface="Poppins"/>
                <a:sym typeface="Poppins"/>
              </a:rPr>
              <a:t>The D-TIPS toolbox uses the design thinking process to help shift the traditional role of the teacher to that of a facilitator. </a:t>
            </a:r>
            <a:endParaRPr sz="1450">
              <a:solidFill>
                <a:srgbClr val="1A1A1A"/>
              </a:solidFill>
              <a:latin typeface="Poppins"/>
              <a:ea typeface="Poppins"/>
              <a:cs typeface="Poppins"/>
              <a:sym typeface="Poppins"/>
            </a:endParaRPr>
          </a:p>
          <a:p>
            <a:pPr marL="0" lvl="0" indent="0" algn="l" rtl="0">
              <a:lnSpc>
                <a:spcPct val="115000"/>
              </a:lnSpc>
              <a:spcBef>
                <a:spcPts val="0"/>
              </a:spcBef>
              <a:spcAft>
                <a:spcPts val="0"/>
              </a:spcAft>
              <a:buNone/>
            </a:pPr>
            <a:endParaRPr sz="1450">
              <a:solidFill>
                <a:srgbClr val="1A1A1A"/>
              </a:solidFill>
              <a:latin typeface="Poppins"/>
              <a:ea typeface="Poppins"/>
              <a:cs typeface="Poppins"/>
              <a:sym typeface="Poppins"/>
            </a:endParaRPr>
          </a:p>
          <a:p>
            <a:pPr marL="0" lvl="0" indent="0" algn="l" rtl="0">
              <a:lnSpc>
                <a:spcPct val="115000"/>
              </a:lnSpc>
              <a:spcBef>
                <a:spcPts val="0"/>
              </a:spcBef>
              <a:spcAft>
                <a:spcPts val="0"/>
              </a:spcAft>
              <a:buNone/>
            </a:pPr>
            <a:r>
              <a:rPr lang="fr" sz="1450">
                <a:solidFill>
                  <a:srgbClr val="1A1A1A"/>
                </a:solidFill>
                <a:latin typeface="Poppins"/>
                <a:ea typeface="Poppins"/>
                <a:cs typeface="Poppins"/>
                <a:sym typeface="Poppins"/>
              </a:rPr>
              <a:t>In the facilitator role, the teacher is no longer the holder of knowledge that students have to go to to gain new understanding and to progress their learning. Instead the teacher operates as a guide that supports students as they explore and solve problems. </a:t>
            </a:r>
            <a:endParaRPr sz="1450">
              <a:solidFill>
                <a:srgbClr val="1A1A1A"/>
              </a:solidFill>
              <a:latin typeface="Poppins"/>
              <a:ea typeface="Poppins"/>
              <a:cs typeface="Poppins"/>
              <a:sym typeface="Poppins"/>
            </a:endParaRPr>
          </a:p>
          <a:p>
            <a:pPr marL="0" lvl="0" indent="0" algn="l" rtl="0">
              <a:lnSpc>
                <a:spcPct val="115000"/>
              </a:lnSpc>
              <a:spcBef>
                <a:spcPts val="0"/>
              </a:spcBef>
              <a:spcAft>
                <a:spcPts val="0"/>
              </a:spcAft>
              <a:buNone/>
            </a:pPr>
            <a:endParaRPr sz="1450">
              <a:solidFill>
                <a:srgbClr val="1A1A1A"/>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fr" sz="1450">
                <a:solidFill>
                  <a:srgbClr val="1A1A1A"/>
                </a:solidFill>
                <a:latin typeface="Poppins"/>
                <a:ea typeface="Poppins"/>
                <a:cs typeface="Poppins"/>
                <a:sym typeface="Poppins"/>
              </a:rPr>
              <a:t>By shifting the focus away from the teacher to a student-centred approach, students can then have more agency and ownership of their own learning. </a:t>
            </a:r>
            <a:endParaRPr sz="1450">
              <a:solidFill>
                <a:srgbClr val="1A1A1A"/>
              </a:solidFill>
              <a:latin typeface="Poppins"/>
              <a:ea typeface="Poppins"/>
              <a:cs typeface="Poppins"/>
              <a:sym typeface="Poppins"/>
            </a:endParaRPr>
          </a:p>
          <a:p>
            <a:pPr marL="0" lvl="0" indent="0" algn="l" rtl="0">
              <a:lnSpc>
                <a:spcPct val="115000"/>
              </a:lnSpc>
              <a:spcBef>
                <a:spcPts val="0"/>
              </a:spcBef>
              <a:spcAft>
                <a:spcPts val="0"/>
              </a:spcAft>
              <a:buNone/>
            </a:pPr>
            <a:endParaRPr sz="1450">
              <a:solidFill>
                <a:srgbClr val="1A1A1A"/>
              </a:solidFill>
              <a:latin typeface="Poppins"/>
              <a:ea typeface="Poppins"/>
              <a:cs typeface="Poppins"/>
              <a:sym typeface="Poppins"/>
            </a:endParaRPr>
          </a:p>
          <a:p>
            <a:pPr marL="0" lvl="0" indent="0" algn="l" rtl="0">
              <a:lnSpc>
                <a:spcPct val="115000"/>
              </a:lnSpc>
              <a:spcBef>
                <a:spcPts val="0"/>
              </a:spcBef>
              <a:spcAft>
                <a:spcPts val="0"/>
              </a:spcAft>
              <a:buNone/>
            </a:pPr>
            <a:r>
              <a:rPr lang="fr" sz="1450">
                <a:solidFill>
                  <a:srgbClr val="1A1A1A"/>
                </a:solidFill>
                <a:latin typeface="Poppins"/>
                <a:ea typeface="Poppins"/>
                <a:cs typeface="Poppins"/>
                <a:sym typeface="Poppins"/>
              </a:rPr>
              <a:t>While this approach may seem a bit challenging at first, by letting go of the teaching role, it can actually be a liberating experience for teachers. When facilitating rather than teaching you share the decision making and design responsibility with the students, while offering your expertise as a guide to help your students achieve their goals. </a:t>
            </a:r>
            <a:endParaRPr sz="1450">
              <a:solidFill>
                <a:srgbClr val="1A1A1A"/>
              </a:solidFill>
              <a:latin typeface="Poppins"/>
              <a:ea typeface="Poppins"/>
              <a:cs typeface="Poppins"/>
              <a:sym typeface="Poppins"/>
            </a:endParaRPr>
          </a:p>
          <a:p>
            <a:pPr marL="0" lvl="0" indent="0" algn="l" rtl="0">
              <a:lnSpc>
                <a:spcPct val="115000"/>
              </a:lnSpc>
              <a:spcBef>
                <a:spcPts val="0"/>
              </a:spcBef>
              <a:spcAft>
                <a:spcPts val="0"/>
              </a:spcAft>
              <a:buNone/>
            </a:pPr>
            <a:endParaRPr sz="1450">
              <a:solidFill>
                <a:srgbClr val="1A1A1A"/>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fr" sz="1450">
                <a:solidFill>
                  <a:srgbClr val="1A1A1A"/>
                </a:solidFill>
                <a:latin typeface="Poppins"/>
                <a:ea typeface="Poppins"/>
                <a:cs typeface="Poppins"/>
                <a:sym typeface="Poppins"/>
              </a:rPr>
              <a:t>This approach frees up space for teachers to focus on nurturing, inspiring and connecting with their students as they learn and foster an atmosphere where everyone is exploring and learning, including the teacher.</a:t>
            </a:r>
            <a:endParaRPr sz="1450">
              <a:solidFill>
                <a:srgbClr val="1A1A1A"/>
              </a:solidFill>
              <a:latin typeface="Poppins"/>
              <a:ea typeface="Poppins"/>
              <a:cs typeface="Poppins"/>
              <a:sym typeface="Poppins"/>
            </a:endParaRPr>
          </a:p>
          <a:p>
            <a:pPr marL="0" lvl="0" indent="0" algn="l" rtl="0">
              <a:lnSpc>
                <a:spcPct val="115000"/>
              </a:lnSpc>
              <a:spcBef>
                <a:spcPts val="0"/>
              </a:spcBef>
              <a:spcAft>
                <a:spcPts val="0"/>
              </a:spcAft>
              <a:buNone/>
            </a:pPr>
            <a:endParaRPr sz="1450">
              <a:solidFill>
                <a:srgbClr val="1A1A1A"/>
              </a:solidFill>
              <a:latin typeface="Poppins"/>
              <a:ea typeface="Poppins"/>
              <a:cs typeface="Poppins"/>
              <a:sym typeface="Poppins"/>
            </a:endParaRPr>
          </a:p>
        </p:txBody>
      </p:sp>
      <p:pic>
        <p:nvPicPr>
          <p:cNvPr id="172" name="Google Shape;172;p19"/>
          <p:cNvPicPr preferRelativeResize="0"/>
          <p:nvPr/>
        </p:nvPicPr>
        <p:blipFill>
          <a:blip r:embed="rId4">
            <a:alphaModFix/>
          </a:blip>
          <a:stretch>
            <a:fillRect/>
          </a:stretch>
        </p:blipFill>
        <p:spPr>
          <a:xfrm>
            <a:off x="6487350" y="2620488"/>
            <a:ext cx="7831949" cy="5559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0"/>
          <p:cNvSpPr txBox="1"/>
          <p:nvPr/>
        </p:nvSpPr>
        <p:spPr>
          <a:xfrm>
            <a:off x="986875" y="927900"/>
            <a:ext cx="11780400" cy="157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Creating space for failure is as important for teachers as it is for students.  </a:t>
            </a:r>
            <a:endParaRPr sz="2600" b="1">
              <a:solidFill>
                <a:srgbClr val="C73460"/>
              </a:solidFill>
              <a:latin typeface="Poppins"/>
              <a:ea typeface="Poppins"/>
              <a:cs typeface="Poppins"/>
              <a:sym typeface="Poppins"/>
            </a:endParaRPr>
          </a:p>
        </p:txBody>
      </p:sp>
      <p:sp>
        <p:nvSpPr>
          <p:cNvPr id="178" name="Google Shape;178;p20"/>
          <p:cNvSpPr txBox="1"/>
          <p:nvPr/>
        </p:nvSpPr>
        <p:spPr>
          <a:xfrm>
            <a:off x="1063075" y="410050"/>
            <a:ext cx="13490100" cy="66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741"/>
              <a:buFont typeface="Arial"/>
              <a:buNone/>
            </a:pPr>
            <a:r>
              <a:rPr lang="fr" sz="3200" b="1">
                <a:solidFill>
                  <a:srgbClr val="3A1F5D"/>
                </a:solidFill>
                <a:latin typeface="Poppins"/>
                <a:ea typeface="Poppins"/>
                <a:cs typeface="Poppins"/>
                <a:sym typeface="Poppins"/>
              </a:rPr>
              <a:t>Learning from Failure </a:t>
            </a:r>
            <a:endParaRPr sz="2500" i="1" u="none" strike="noStrike" cap="none">
              <a:solidFill>
                <a:srgbClr val="3A1F5D"/>
              </a:solidFill>
              <a:highlight>
                <a:srgbClr val="F5D287"/>
              </a:highlight>
              <a:latin typeface="Poppins"/>
              <a:ea typeface="Poppins"/>
              <a:cs typeface="Poppins"/>
              <a:sym typeface="Poppins"/>
            </a:endParaRPr>
          </a:p>
        </p:txBody>
      </p:sp>
      <p:pic>
        <p:nvPicPr>
          <p:cNvPr id="179" name="Google Shape;179;p20"/>
          <p:cNvPicPr preferRelativeResize="0"/>
          <p:nvPr/>
        </p:nvPicPr>
        <p:blipFill>
          <a:blip r:embed="rId3">
            <a:alphaModFix/>
          </a:blip>
          <a:stretch>
            <a:fillRect/>
          </a:stretch>
        </p:blipFill>
        <p:spPr>
          <a:xfrm>
            <a:off x="0" y="0"/>
            <a:ext cx="539900" cy="10440005"/>
          </a:xfrm>
          <a:prstGeom prst="rect">
            <a:avLst/>
          </a:prstGeom>
          <a:noFill/>
          <a:ln>
            <a:noFill/>
          </a:ln>
        </p:spPr>
      </p:pic>
      <p:pic>
        <p:nvPicPr>
          <p:cNvPr id="180" name="Google Shape;180;p20" descr="Creating space for failure is as important for teachers as it is for students.  &#10;&#10;Brought to you by D-TIPS (Design Thinking in Primary Schools) Project.&#10;https://www.dtips.eu/" title="Learning from failure">
            <a:hlinkClick r:id="rId4"/>
          </p:cNvPr>
          <p:cNvPicPr preferRelativeResize="0"/>
          <p:nvPr/>
        </p:nvPicPr>
        <p:blipFill>
          <a:blip r:embed="rId5">
            <a:alphaModFix/>
          </a:blip>
          <a:stretch>
            <a:fillRect/>
          </a:stretch>
        </p:blipFill>
        <p:spPr>
          <a:xfrm>
            <a:off x="1946263" y="1773950"/>
            <a:ext cx="11227475" cy="8420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10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1"/>
          <p:cNvSpPr/>
          <p:nvPr/>
        </p:nvSpPr>
        <p:spPr>
          <a:xfrm>
            <a:off x="7637750" y="2176675"/>
            <a:ext cx="6044100" cy="6996300"/>
          </a:xfrm>
          <a:prstGeom prst="rect">
            <a:avLst/>
          </a:prstGeom>
          <a:solidFill>
            <a:srgbClr val="F5D2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1"/>
          <p:cNvSpPr txBox="1"/>
          <p:nvPr/>
        </p:nvSpPr>
        <p:spPr>
          <a:xfrm>
            <a:off x="986875" y="1871550"/>
            <a:ext cx="7432200" cy="157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Applied learning. </a:t>
            </a:r>
            <a:endParaRPr sz="2600" b="1">
              <a:solidFill>
                <a:srgbClr val="C73460"/>
              </a:solidFill>
              <a:latin typeface="Poppins"/>
              <a:ea typeface="Poppins"/>
              <a:cs typeface="Poppins"/>
              <a:sym typeface="Poppins"/>
            </a:endParaRPr>
          </a:p>
        </p:txBody>
      </p:sp>
      <p:sp>
        <p:nvSpPr>
          <p:cNvPr id="187" name="Google Shape;187;p21"/>
          <p:cNvSpPr txBox="1"/>
          <p:nvPr/>
        </p:nvSpPr>
        <p:spPr>
          <a:xfrm>
            <a:off x="1063075" y="993400"/>
            <a:ext cx="9685500" cy="66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How can it help your school?</a:t>
            </a:r>
            <a:endParaRPr sz="3200" b="1" i="1" u="none" strike="noStrike" cap="none">
              <a:solidFill>
                <a:srgbClr val="3A1F5D"/>
              </a:solidFill>
              <a:highlight>
                <a:srgbClr val="F5D287"/>
              </a:highlight>
              <a:latin typeface="Poppins"/>
              <a:ea typeface="Poppins"/>
              <a:cs typeface="Poppins"/>
              <a:sym typeface="Poppins"/>
            </a:endParaRPr>
          </a:p>
        </p:txBody>
      </p:sp>
      <p:pic>
        <p:nvPicPr>
          <p:cNvPr id="188" name="Google Shape;188;p21"/>
          <p:cNvPicPr preferRelativeResize="0"/>
          <p:nvPr/>
        </p:nvPicPr>
        <p:blipFill>
          <a:blip r:embed="rId3">
            <a:alphaModFix/>
          </a:blip>
          <a:stretch>
            <a:fillRect/>
          </a:stretch>
        </p:blipFill>
        <p:spPr>
          <a:xfrm>
            <a:off x="0" y="0"/>
            <a:ext cx="539900" cy="10440005"/>
          </a:xfrm>
          <a:prstGeom prst="rect">
            <a:avLst/>
          </a:prstGeom>
          <a:noFill/>
          <a:ln>
            <a:noFill/>
          </a:ln>
        </p:spPr>
      </p:pic>
      <p:sp>
        <p:nvSpPr>
          <p:cNvPr id="189" name="Google Shape;189;p21"/>
          <p:cNvSpPr txBox="1"/>
          <p:nvPr/>
        </p:nvSpPr>
        <p:spPr>
          <a:xfrm>
            <a:off x="1063075" y="2423550"/>
            <a:ext cx="5602800" cy="7448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fr" sz="1650">
                <a:solidFill>
                  <a:srgbClr val="1A1A1A"/>
                </a:solidFill>
                <a:latin typeface="Poppins"/>
                <a:ea typeface="Poppins"/>
                <a:cs typeface="Poppins"/>
                <a:sym typeface="Poppins"/>
              </a:rPr>
              <a:t>Professional Development can sometimes seem like a chore, especially when we feel as though there is little focus on developing our creative and innovative potential. Often teachers are fed new approaches, new tools, new research, but without a clear pathway for how to integrate them into their practice. </a:t>
            </a:r>
            <a:endParaRPr sz="1650">
              <a:solidFill>
                <a:srgbClr val="1A1A1A"/>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650">
              <a:solidFill>
                <a:srgbClr val="1A1A1A"/>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fr" sz="1650">
                <a:solidFill>
                  <a:srgbClr val="1A1A1A"/>
                </a:solidFill>
                <a:latin typeface="Poppins"/>
                <a:ea typeface="Poppins"/>
                <a:cs typeface="Poppins"/>
                <a:sym typeface="Poppins"/>
              </a:rPr>
              <a:t>But what makes design thinking unique as an approach, is that the learning and growing happens as part of the process of doing it. We call this action-learning. </a:t>
            </a:r>
            <a:endParaRPr sz="1650">
              <a:solidFill>
                <a:srgbClr val="1A1A1A"/>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650">
              <a:solidFill>
                <a:srgbClr val="1A1A1A"/>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fr" sz="1650">
                <a:solidFill>
                  <a:srgbClr val="1A1A1A"/>
                </a:solidFill>
                <a:latin typeface="Poppins"/>
                <a:ea typeface="Poppins"/>
                <a:cs typeface="Poppins"/>
                <a:sym typeface="Poppins"/>
              </a:rPr>
              <a:t>What D-TIPS offers to teachers is the tools, structure and support they need to dive into real-world design challenges that can directly make a positive impact on their school, colleagues, kids, communities and the environment. </a:t>
            </a:r>
            <a:endParaRPr sz="1650">
              <a:solidFill>
                <a:srgbClr val="1A1A1A"/>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sz="1650">
              <a:solidFill>
                <a:srgbClr val="1A1A1A"/>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fr" sz="1650">
                <a:solidFill>
                  <a:srgbClr val="1A1A1A"/>
                </a:solidFill>
                <a:latin typeface="Poppins"/>
                <a:ea typeface="Poppins"/>
                <a:cs typeface="Poppins"/>
                <a:sym typeface="Poppins"/>
              </a:rPr>
              <a:t>D-TIPS brings action-learning to the forefront of both personal and professional development that sees the learning needs of teachers as much as their students. And, in doing so, equips teachers with the mindsets and tools to make lasting impact in their communities.</a:t>
            </a:r>
            <a:endParaRPr sz="1650">
              <a:solidFill>
                <a:srgbClr val="1A1A1A"/>
              </a:solidFill>
              <a:latin typeface="Poppins"/>
              <a:ea typeface="Poppins"/>
              <a:cs typeface="Poppins"/>
              <a:sym typeface="Poppins"/>
            </a:endParaRPr>
          </a:p>
        </p:txBody>
      </p:sp>
      <p:sp>
        <p:nvSpPr>
          <p:cNvPr id="190" name="Google Shape;190;p21"/>
          <p:cNvSpPr txBox="1"/>
          <p:nvPr/>
        </p:nvSpPr>
        <p:spPr>
          <a:xfrm>
            <a:off x="9719025" y="2480525"/>
            <a:ext cx="36501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500" b="1">
                <a:solidFill>
                  <a:srgbClr val="534864"/>
                </a:solidFill>
                <a:latin typeface="Poppins"/>
                <a:ea typeface="Poppins"/>
                <a:cs typeface="Poppins"/>
                <a:sym typeface="Poppins"/>
              </a:rPr>
              <a:t>Curriculum</a:t>
            </a:r>
            <a:endParaRPr sz="1500" b="1">
              <a:solidFill>
                <a:srgbClr val="534864"/>
              </a:solidFill>
              <a:latin typeface="Poppins"/>
              <a:ea typeface="Poppins"/>
              <a:cs typeface="Poppins"/>
              <a:sym typeface="Poppins"/>
            </a:endParaRPr>
          </a:p>
          <a:p>
            <a:pPr marL="0" lvl="0" indent="0" algn="l" rtl="0">
              <a:spcBef>
                <a:spcPts val="0"/>
              </a:spcBef>
              <a:spcAft>
                <a:spcPts val="0"/>
              </a:spcAft>
              <a:buNone/>
            </a:pPr>
            <a:endParaRPr sz="1500">
              <a:solidFill>
                <a:srgbClr val="534864"/>
              </a:solidFill>
              <a:latin typeface="Poppins"/>
              <a:ea typeface="Poppins"/>
              <a:cs typeface="Poppins"/>
              <a:sym typeface="Poppins"/>
            </a:endParaRPr>
          </a:p>
          <a:p>
            <a:pPr marL="0" lvl="0" indent="0" algn="l" rtl="0">
              <a:spcBef>
                <a:spcPts val="0"/>
              </a:spcBef>
              <a:spcAft>
                <a:spcPts val="0"/>
              </a:spcAft>
              <a:buNone/>
            </a:pPr>
            <a:r>
              <a:rPr lang="fr" sz="1500">
                <a:solidFill>
                  <a:srgbClr val="534864"/>
                </a:solidFill>
                <a:latin typeface="Poppins"/>
                <a:ea typeface="Poppins"/>
                <a:cs typeface="Poppins"/>
                <a:sym typeface="Poppins"/>
              </a:rPr>
              <a:t>Redesign learning experiences that tap into the real interests of your students and connect them to existing challenges in their community.</a:t>
            </a:r>
            <a:endParaRPr sz="1800">
              <a:latin typeface="Poppins"/>
              <a:ea typeface="Poppins"/>
              <a:cs typeface="Poppins"/>
              <a:sym typeface="Poppins"/>
            </a:endParaRPr>
          </a:p>
        </p:txBody>
      </p:sp>
      <p:sp>
        <p:nvSpPr>
          <p:cNvPr id="191" name="Google Shape;191;p21"/>
          <p:cNvSpPr txBox="1"/>
          <p:nvPr/>
        </p:nvSpPr>
        <p:spPr>
          <a:xfrm>
            <a:off x="9771225" y="4398013"/>
            <a:ext cx="35457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500" b="1">
                <a:solidFill>
                  <a:srgbClr val="534864"/>
                </a:solidFill>
                <a:latin typeface="Poppins"/>
                <a:ea typeface="Poppins"/>
                <a:cs typeface="Poppins"/>
                <a:sym typeface="Poppins"/>
              </a:rPr>
              <a:t>Spaces</a:t>
            </a:r>
            <a:endParaRPr sz="1500" b="1">
              <a:solidFill>
                <a:srgbClr val="534864"/>
              </a:solidFill>
              <a:latin typeface="Poppins"/>
              <a:ea typeface="Poppins"/>
              <a:cs typeface="Poppins"/>
              <a:sym typeface="Poppins"/>
            </a:endParaRPr>
          </a:p>
          <a:p>
            <a:pPr marL="0" lvl="0" indent="0" algn="l" rtl="0">
              <a:spcBef>
                <a:spcPts val="0"/>
              </a:spcBef>
              <a:spcAft>
                <a:spcPts val="0"/>
              </a:spcAft>
              <a:buNone/>
            </a:pPr>
            <a:endParaRPr sz="1500">
              <a:solidFill>
                <a:srgbClr val="534864"/>
              </a:solidFill>
              <a:latin typeface="Poppins"/>
              <a:ea typeface="Poppins"/>
              <a:cs typeface="Poppins"/>
              <a:sym typeface="Poppins"/>
            </a:endParaRPr>
          </a:p>
          <a:p>
            <a:pPr marL="0" lvl="0" indent="0" algn="l" rtl="0">
              <a:spcBef>
                <a:spcPts val="0"/>
              </a:spcBef>
              <a:spcAft>
                <a:spcPts val="0"/>
              </a:spcAft>
              <a:buNone/>
            </a:pPr>
            <a:r>
              <a:rPr lang="fr" sz="1500">
                <a:solidFill>
                  <a:srgbClr val="534864"/>
                </a:solidFill>
                <a:latin typeface="Poppins"/>
                <a:ea typeface="Poppins"/>
                <a:cs typeface="Poppins"/>
                <a:sym typeface="Poppins"/>
              </a:rPr>
              <a:t>Redesign your classroom, or any other space or environment in your school. Help your school to maximise its potential for creativity, community and sustainability.</a:t>
            </a:r>
            <a:endParaRPr sz="1500">
              <a:latin typeface="Poppins"/>
              <a:ea typeface="Poppins"/>
              <a:cs typeface="Poppins"/>
              <a:sym typeface="Poppins"/>
            </a:endParaRPr>
          </a:p>
        </p:txBody>
      </p:sp>
      <p:sp>
        <p:nvSpPr>
          <p:cNvPr id="192" name="Google Shape;192;p21"/>
          <p:cNvSpPr txBox="1"/>
          <p:nvPr/>
        </p:nvSpPr>
        <p:spPr>
          <a:xfrm>
            <a:off x="9719025" y="6546525"/>
            <a:ext cx="3650100" cy="226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500" b="1">
                <a:solidFill>
                  <a:srgbClr val="534864"/>
                </a:solidFill>
                <a:latin typeface="Poppins"/>
                <a:ea typeface="Poppins"/>
                <a:cs typeface="Poppins"/>
                <a:sym typeface="Poppins"/>
              </a:rPr>
              <a:t>Processes &amp; Tools</a:t>
            </a:r>
            <a:endParaRPr sz="1500" b="1">
              <a:solidFill>
                <a:srgbClr val="534864"/>
              </a:solidFill>
              <a:latin typeface="Poppins"/>
              <a:ea typeface="Poppins"/>
              <a:cs typeface="Poppins"/>
              <a:sym typeface="Poppins"/>
            </a:endParaRPr>
          </a:p>
          <a:p>
            <a:pPr marL="0" lvl="0" indent="0" algn="l" rtl="0">
              <a:spcBef>
                <a:spcPts val="0"/>
              </a:spcBef>
              <a:spcAft>
                <a:spcPts val="0"/>
              </a:spcAft>
              <a:buNone/>
            </a:pPr>
            <a:endParaRPr sz="1500">
              <a:solidFill>
                <a:srgbClr val="534864"/>
              </a:solidFill>
              <a:latin typeface="Poppins"/>
              <a:ea typeface="Poppins"/>
              <a:cs typeface="Poppins"/>
              <a:sym typeface="Poppins"/>
            </a:endParaRPr>
          </a:p>
          <a:p>
            <a:pPr marL="0" lvl="0" indent="0" algn="l" rtl="0">
              <a:spcBef>
                <a:spcPts val="0"/>
              </a:spcBef>
              <a:spcAft>
                <a:spcPts val="0"/>
              </a:spcAft>
              <a:buNone/>
            </a:pPr>
            <a:r>
              <a:rPr lang="fr" sz="1500">
                <a:solidFill>
                  <a:srgbClr val="534864"/>
                </a:solidFill>
                <a:latin typeface="Poppins"/>
                <a:ea typeface="Poppins"/>
                <a:cs typeface="Poppins"/>
                <a:sym typeface="Poppins"/>
              </a:rPr>
              <a:t>Use design thinking to rethink how processes are done and how they impact the wellbeing of staff and students as well as the effectiveness of the school, and design tools that can support these processes better. </a:t>
            </a:r>
            <a:endParaRPr sz="1500">
              <a:latin typeface="Poppins"/>
              <a:ea typeface="Poppins"/>
              <a:cs typeface="Poppins"/>
              <a:sym typeface="Poppins"/>
            </a:endParaRPr>
          </a:p>
        </p:txBody>
      </p:sp>
      <p:pic>
        <p:nvPicPr>
          <p:cNvPr id="193" name="Google Shape;193;p21"/>
          <p:cNvPicPr preferRelativeResize="0"/>
          <p:nvPr/>
        </p:nvPicPr>
        <p:blipFill>
          <a:blip r:embed="rId4">
            <a:alphaModFix/>
          </a:blip>
          <a:stretch>
            <a:fillRect/>
          </a:stretch>
        </p:blipFill>
        <p:spPr>
          <a:xfrm>
            <a:off x="8055975" y="2645250"/>
            <a:ext cx="1579200" cy="1579200"/>
          </a:xfrm>
          <a:prstGeom prst="rect">
            <a:avLst/>
          </a:prstGeom>
          <a:noFill/>
          <a:ln>
            <a:noFill/>
          </a:ln>
        </p:spPr>
      </p:pic>
      <p:pic>
        <p:nvPicPr>
          <p:cNvPr id="194" name="Google Shape;194;p21"/>
          <p:cNvPicPr preferRelativeResize="0"/>
          <p:nvPr/>
        </p:nvPicPr>
        <p:blipFill>
          <a:blip r:embed="rId5">
            <a:alphaModFix/>
          </a:blip>
          <a:stretch>
            <a:fillRect/>
          </a:stretch>
        </p:blipFill>
        <p:spPr>
          <a:xfrm>
            <a:off x="8055975" y="4692010"/>
            <a:ext cx="1579200" cy="1579200"/>
          </a:xfrm>
          <a:prstGeom prst="rect">
            <a:avLst/>
          </a:prstGeom>
          <a:noFill/>
          <a:ln>
            <a:noFill/>
          </a:ln>
        </p:spPr>
      </p:pic>
      <p:pic>
        <p:nvPicPr>
          <p:cNvPr id="195" name="Google Shape;195;p21"/>
          <p:cNvPicPr preferRelativeResize="0"/>
          <p:nvPr/>
        </p:nvPicPr>
        <p:blipFill>
          <a:blip r:embed="rId6">
            <a:alphaModFix/>
          </a:blip>
          <a:stretch>
            <a:fillRect/>
          </a:stretch>
        </p:blipFill>
        <p:spPr>
          <a:xfrm>
            <a:off x="8055977" y="6888223"/>
            <a:ext cx="1579200" cy="1579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2"/>
          <p:cNvSpPr txBox="1"/>
          <p:nvPr/>
        </p:nvSpPr>
        <p:spPr>
          <a:xfrm>
            <a:off x="986875" y="1219175"/>
            <a:ext cx="11780400" cy="1579200"/>
          </a:xfrm>
          <a:prstGeom prst="rect">
            <a:avLst/>
          </a:prstGeom>
          <a:noFill/>
          <a:ln>
            <a:noFill/>
          </a:ln>
        </p:spPr>
        <p:txBody>
          <a:bodyPr spcFirstLastPara="1" wrap="square" lIns="162650" tIns="81300" rIns="162650" bIns="81300" anchor="t" anchorCtr="0">
            <a:noAutofit/>
          </a:bodyPr>
          <a:lstStyle/>
          <a:p>
            <a:pPr marL="0" lvl="0" indent="0" algn="l" rtl="0">
              <a:lnSpc>
                <a:spcPct val="115000"/>
              </a:lnSpc>
              <a:spcBef>
                <a:spcPts val="0"/>
              </a:spcBef>
              <a:spcAft>
                <a:spcPts val="0"/>
              </a:spcAft>
              <a:buClr>
                <a:schemeClr val="dk1"/>
              </a:buClr>
              <a:buSzPts val="1100"/>
              <a:buFont typeface="Arial"/>
              <a:buNone/>
            </a:pPr>
            <a:r>
              <a:rPr lang="fr" sz="2200" b="1">
                <a:solidFill>
                  <a:srgbClr val="C73460"/>
                </a:solidFill>
                <a:latin typeface="Poppins"/>
                <a:ea typeface="Poppins"/>
                <a:cs typeface="Poppins"/>
                <a:sym typeface="Poppins"/>
              </a:rPr>
              <a:t>With the D-TIPS toolkit, design thinking can be used to working cross-curricular or to solve real problems within your community. </a:t>
            </a:r>
            <a:endParaRPr sz="2600" b="1">
              <a:solidFill>
                <a:srgbClr val="C73460"/>
              </a:solidFill>
              <a:latin typeface="Poppins"/>
              <a:ea typeface="Poppins"/>
              <a:cs typeface="Poppins"/>
              <a:sym typeface="Poppins"/>
            </a:endParaRPr>
          </a:p>
        </p:txBody>
      </p:sp>
      <p:sp>
        <p:nvSpPr>
          <p:cNvPr id="201" name="Google Shape;201;p22"/>
          <p:cNvSpPr txBox="1"/>
          <p:nvPr/>
        </p:nvSpPr>
        <p:spPr>
          <a:xfrm>
            <a:off x="1083175" y="410050"/>
            <a:ext cx="11587800" cy="66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741"/>
              <a:buFont typeface="Arial"/>
              <a:buNone/>
            </a:pPr>
            <a:r>
              <a:rPr lang="fr" sz="3900" b="1">
                <a:solidFill>
                  <a:srgbClr val="3A1F5D"/>
                </a:solidFill>
                <a:latin typeface="Poppins"/>
                <a:ea typeface="Poppins"/>
                <a:cs typeface="Poppins"/>
                <a:sym typeface="Poppins"/>
              </a:rPr>
              <a:t>Multifunctional</a:t>
            </a:r>
            <a:endParaRPr sz="3200" b="1" i="1" u="none" strike="noStrike" cap="none">
              <a:solidFill>
                <a:srgbClr val="3A1F5D"/>
              </a:solidFill>
              <a:highlight>
                <a:srgbClr val="F5D287"/>
              </a:highlight>
              <a:latin typeface="Poppins"/>
              <a:ea typeface="Poppins"/>
              <a:cs typeface="Poppins"/>
              <a:sym typeface="Poppins"/>
            </a:endParaRPr>
          </a:p>
        </p:txBody>
      </p:sp>
      <p:pic>
        <p:nvPicPr>
          <p:cNvPr id="202" name="Google Shape;202;p22"/>
          <p:cNvPicPr preferRelativeResize="0"/>
          <p:nvPr/>
        </p:nvPicPr>
        <p:blipFill>
          <a:blip r:embed="rId3">
            <a:alphaModFix/>
          </a:blip>
          <a:stretch>
            <a:fillRect/>
          </a:stretch>
        </p:blipFill>
        <p:spPr>
          <a:xfrm>
            <a:off x="0" y="0"/>
            <a:ext cx="539900" cy="10440005"/>
          </a:xfrm>
          <a:prstGeom prst="rect">
            <a:avLst/>
          </a:prstGeom>
          <a:noFill/>
          <a:ln>
            <a:noFill/>
          </a:ln>
        </p:spPr>
      </p:pic>
      <p:pic>
        <p:nvPicPr>
          <p:cNvPr id="203" name="Google Shape;203;p22" descr="With the D-TIPS toolkit, design thinking can be used to working cross-curricular and to solve real problems within your community. &#10;&#10;Brought to you by D-TIPS (Design Thinking in Primary Schools) Project.&#10;https://www.dtips.eu/" title="Multi-functional Toolbox">
            <a:hlinkClick r:id="rId4"/>
          </p:cNvPr>
          <p:cNvPicPr preferRelativeResize="0"/>
          <p:nvPr/>
        </p:nvPicPr>
        <p:blipFill>
          <a:blip r:embed="rId5">
            <a:alphaModFix/>
          </a:blip>
          <a:stretch>
            <a:fillRect/>
          </a:stretch>
        </p:blipFill>
        <p:spPr>
          <a:xfrm>
            <a:off x="2293175" y="2205075"/>
            <a:ext cx="10533650" cy="7900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10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3018</Words>
  <Application>Microsoft Office PowerPoint</Application>
  <PresentationFormat>Custom</PresentationFormat>
  <Paragraphs>243</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Calibri</vt:lpstr>
      <vt:lpstr>Poppins Medium</vt:lpstr>
      <vt:lpstr>Poppins</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Arminas Varanauskas</cp:lastModifiedBy>
  <cp:revision>1</cp:revision>
  <dcterms:modified xsi:type="dcterms:W3CDTF">2022-10-18T07:31:06Z</dcterms:modified>
</cp:coreProperties>
</file>